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handoutMasterIdLst>
    <p:handoutMasterId r:id="rId29"/>
  </p:handoutMasterIdLst>
  <p:sldIdLst>
    <p:sldId id="305" r:id="rId5"/>
    <p:sldId id="312" r:id="rId6"/>
    <p:sldId id="331" r:id="rId7"/>
    <p:sldId id="314" r:id="rId8"/>
    <p:sldId id="313"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8" r:id="rId22"/>
    <p:sldId id="327" r:id="rId23"/>
    <p:sldId id="329" r:id="rId24"/>
    <p:sldId id="330" r:id="rId25"/>
    <p:sldId id="332" r:id="rId26"/>
    <p:sldId id="333" r:id="rId2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71897C-D191-4AAE-A9CC-A07CDF500055}" v="2783" dt="2022-11-15T04:07:03.6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C7D445-859E-4308-9CB3-67DF654C8FEF}" type="doc">
      <dgm:prSet loTypeId="urn:microsoft.com/office/officeart/2005/8/layout/hList1" loCatId="list" qsTypeId="urn:microsoft.com/office/officeart/2005/8/quickstyle/simple4" qsCatId="simple" csTypeId="urn:microsoft.com/office/officeart/2005/8/colors/colorful2" csCatId="colorful"/>
      <dgm:spPr/>
      <dgm:t>
        <a:bodyPr/>
        <a:lstStyle/>
        <a:p>
          <a:endParaRPr lang="en-US"/>
        </a:p>
      </dgm:t>
    </dgm:pt>
    <dgm:pt modelId="{D97703C4-76C1-4831-BB47-11EE1C5D6643}">
      <dgm:prSet/>
      <dgm:spPr/>
      <dgm:t>
        <a:bodyPr/>
        <a:lstStyle/>
        <a:p>
          <a:r>
            <a:rPr lang="en-US"/>
            <a:t>The Inter-Quartile Range:</a:t>
          </a:r>
        </a:p>
      </dgm:t>
    </dgm:pt>
    <dgm:pt modelId="{24F4FC48-D641-4F4C-9DB8-C93DB6A411D8}" type="parTrans" cxnId="{6C7B83A7-6B0E-4DB6-B9B7-DD01931E8E7C}">
      <dgm:prSet/>
      <dgm:spPr/>
      <dgm:t>
        <a:bodyPr/>
        <a:lstStyle/>
        <a:p>
          <a:endParaRPr lang="en-US"/>
        </a:p>
      </dgm:t>
    </dgm:pt>
    <dgm:pt modelId="{431D96C1-6B32-433D-ABF1-2619C7436DE4}" type="sibTrans" cxnId="{6C7B83A7-6B0E-4DB6-B9B7-DD01931E8E7C}">
      <dgm:prSet/>
      <dgm:spPr/>
      <dgm:t>
        <a:bodyPr/>
        <a:lstStyle/>
        <a:p>
          <a:endParaRPr lang="en-US"/>
        </a:p>
      </dgm:t>
    </dgm:pt>
    <dgm:pt modelId="{3DC49202-3959-49C6-8E68-4EEB7C98581A}">
      <dgm:prSet/>
      <dgm:spPr/>
      <dgm:t>
        <a:bodyPr/>
        <a:lstStyle/>
        <a:p>
          <a:r>
            <a:rPr lang="en-US"/>
            <a:t>Outliers for Quote 3: [10] </a:t>
          </a:r>
        </a:p>
      </dgm:t>
    </dgm:pt>
    <dgm:pt modelId="{BEB05917-894B-49C0-8077-5D9C8BD4BD01}" type="parTrans" cxnId="{DDF9D896-A061-4FA7-8E25-027B0DF95174}">
      <dgm:prSet/>
      <dgm:spPr/>
      <dgm:t>
        <a:bodyPr/>
        <a:lstStyle/>
        <a:p>
          <a:endParaRPr lang="en-US"/>
        </a:p>
      </dgm:t>
    </dgm:pt>
    <dgm:pt modelId="{7DCAF99F-4FD9-4626-9CA4-698445F10AE5}" type="sibTrans" cxnId="{DDF9D896-A061-4FA7-8E25-027B0DF95174}">
      <dgm:prSet/>
      <dgm:spPr/>
      <dgm:t>
        <a:bodyPr/>
        <a:lstStyle/>
        <a:p>
          <a:endParaRPr lang="en-US"/>
        </a:p>
      </dgm:t>
    </dgm:pt>
    <dgm:pt modelId="{F5ED5DA3-A35A-4C0E-8269-D3B364A13318}">
      <dgm:prSet/>
      <dgm:spPr/>
      <dgm:t>
        <a:bodyPr/>
        <a:lstStyle/>
        <a:p>
          <a:r>
            <a:rPr lang="en-US"/>
            <a:t>Outliers for Quote 4: [10 15]</a:t>
          </a:r>
        </a:p>
      </dgm:t>
    </dgm:pt>
    <dgm:pt modelId="{7BD7B22C-364B-44B6-A952-74B0E1E4C143}" type="parTrans" cxnId="{4C53796D-A4E6-4E75-A12C-C88EBF6050A3}">
      <dgm:prSet/>
      <dgm:spPr/>
      <dgm:t>
        <a:bodyPr/>
        <a:lstStyle/>
        <a:p>
          <a:endParaRPr lang="en-US"/>
        </a:p>
      </dgm:t>
    </dgm:pt>
    <dgm:pt modelId="{FB9BA293-6DD0-446D-B9B6-668A0A992B6C}" type="sibTrans" cxnId="{4C53796D-A4E6-4E75-A12C-C88EBF6050A3}">
      <dgm:prSet/>
      <dgm:spPr/>
      <dgm:t>
        <a:bodyPr/>
        <a:lstStyle/>
        <a:p>
          <a:endParaRPr lang="en-US"/>
        </a:p>
      </dgm:t>
    </dgm:pt>
    <dgm:pt modelId="{B9FAAE55-1B36-46E4-8C12-10402206B07B}">
      <dgm:prSet/>
      <dgm:spPr/>
      <dgm:t>
        <a:bodyPr/>
        <a:lstStyle/>
        <a:p>
          <a:r>
            <a:rPr lang="en-US"/>
            <a:t>Outliers for Quote 5: [10] </a:t>
          </a:r>
        </a:p>
      </dgm:t>
    </dgm:pt>
    <dgm:pt modelId="{962FDACF-5D06-4B78-9754-4559EA0320E8}" type="parTrans" cxnId="{CCDF1059-950E-4D18-BD32-8A111A494363}">
      <dgm:prSet/>
      <dgm:spPr/>
      <dgm:t>
        <a:bodyPr/>
        <a:lstStyle/>
        <a:p>
          <a:endParaRPr lang="en-US"/>
        </a:p>
      </dgm:t>
    </dgm:pt>
    <dgm:pt modelId="{125B014E-8636-4603-AFFD-06734AB0F4FA}" type="sibTrans" cxnId="{CCDF1059-950E-4D18-BD32-8A111A494363}">
      <dgm:prSet/>
      <dgm:spPr/>
      <dgm:t>
        <a:bodyPr/>
        <a:lstStyle/>
        <a:p>
          <a:endParaRPr lang="en-US"/>
        </a:p>
      </dgm:t>
    </dgm:pt>
    <dgm:pt modelId="{58BED41B-A09F-4F85-B7D6-51B273548546}">
      <dgm:prSet/>
      <dgm:spPr/>
      <dgm:t>
        <a:bodyPr/>
        <a:lstStyle/>
        <a:p>
          <a:r>
            <a:rPr lang="en-US"/>
            <a:t>Outliers for Quote 6: [ 2 3 4 10] </a:t>
          </a:r>
        </a:p>
      </dgm:t>
    </dgm:pt>
    <dgm:pt modelId="{D7DAFD34-1BE8-4B68-9DF0-F51A67642C8F}" type="parTrans" cxnId="{600C89D2-CB14-4E9A-B4E2-68DE87C59D69}">
      <dgm:prSet/>
      <dgm:spPr/>
      <dgm:t>
        <a:bodyPr/>
        <a:lstStyle/>
        <a:p>
          <a:endParaRPr lang="en-US"/>
        </a:p>
      </dgm:t>
    </dgm:pt>
    <dgm:pt modelId="{B6F21D33-5844-40FA-BC9C-5EA3D1B02131}" type="sibTrans" cxnId="{600C89D2-CB14-4E9A-B4E2-68DE87C59D69}">
      <dgm:prSet/>
      <dgm:spPr/>
      <dgm:t>
        <a:bodyPr/>
        <a:lstStyle/>
        <a:p>
          <a:endParaRPr lang="en-US"/>
        </a:p>
      </dgm:t>
    </dgm:pt>
    <dgm:pt modelId="{DB1C271A-C6EE-4412-B876-CE225AB6C5D1}">
      <dgm:prSet/>
      <dgm:spPr/>
      <dgm:t>
        <a:bodyPr/>
        <a:lstStyle/>
        <a:p>
          <a:r>
            <a:rPr lang="en-US"/>
            <a:t>Outliers for Quote 7: [ 9 10 11] </a:t>
          </a:r>
        </a:p>
      </dgm:t>
    </dgm:pt>
    <dgm:pt modelId="{46F20535-9589-4A78-B7EB-49867065F6BA}" type="parTrans" cxnId="{99A2CF50-046D-458E-8B30-9A501ADF2F66}">
      <dgm:prSet/>
      <dgm:spPr/>
      <dgm:t>
        <a:bodyPr/>
        <a:lstStyle/>
        <a:p>
          <a:endParaRPr lang="en-US"/>
        </a:p>
      </dgm:t>
    </dgm:pt>
    <dgm:pt modelId="{6CBD9817-EE59-4A40-B672-FE435435B69C}" type="sibTrans" cxnId="{99A2CF50-046D-458E-8B30-9A501ADF2F66}">
      <dgm:prSet/>
      <dgm:spPr/>
      <dgm:t>
        <a:bodyPr/>
        <a:lstStyle/>
        <a:p>
          <a:endParaRPr lang="en-US"/>
        </a:p>
      </dgm:t>
    </dgm:pt>
    <dgm:pt modelId="{E9311529-4383-47D3-9C2C-3138741241C4}">
      <dgm:prSet/>
      <dgm:spPr/>
      <dgm:t>
        <a:bodyPr/>
        <a:lstStyle/>
        <a:p>
          <a:r>
            <a:rPr lang="en-US"/>
            <a:t>Outliers for Quote 8: [ 7 10] </a:t>
          </a:r>
        </a:p>
      </dgm:t>
    </dgm:pt>
    <dgm:pt modelId="{619837A1-160D-4AEF-81C0-C82D8C4A1017}" type="parTrans" cxnId="{653910AA-10FD-4595-A7C8-0402732AB9A2}">
      <dgm:prSet/>
      <dgm:spPr/>
      <dgm:t>
        <a:bodyPr/>
        <a:lstStyle/>
        <a:p>
          <a:endParaRPr lang="en-US"/>
        </a:p>
      </dgm:t>
    </dgm:pt>
    <dgm:pt modelId="{0F17909D-D6E5-4FC9-AB70-321F32FC6AF9}" type="sibTrans" cxnId="{653910AA-10FD-4595-A7C8-0402732AB9A2}">
      <dgm:prSet/>
      <dgm:spPr/>
      <dgm:t>
        <a:bodyPr/>
        <a:lstStyle/>
        <a:p>
          <a:endParaRPr lang="en-US"/>
        </a:p>
      </dgm:t>
    </dgm:pt>
    <dgm:pt modelId="{52E4E95B-0FB1-4DC7-A425-1A316C6C51EC}">
      <dgm:prSet/>
      <dgm:spPr/>
      <dgm:t>
        <a:bodyPr/>
        <a:lstStyle/>
        <a:p>
          <a:r>
            <a:rPr lang="en-US"/>
            <a:t>Outliers for Quote 9: [ 4 7 10] </a:t>
          </a:r>
        </a:p>
      </dgm:t>
    </dgm:pt>
    <dgm:pt modelId="{6B5E8129-F00C-4217-B102-7BDEC7BF9087}" type="parTrans" cxnId="{4837D7D0-419D-44D0-8710-39C641C47D81}">
      <dgm:prSet/>
      <dgm:spPr/>
      <dgm:t>
        <a:bodyPr/>
        <a:lstStyle/>
        <a:p>
          <a:endParaRPr lang="en-US"/>
        </a:p>
      </dgm:t>
    </dgm:pt>
    <dgm:pt modelId="{D417ACCB-8ECF-4941-84D5-A286556D161B}" type="sibTrans" cxnId="{4837D7D0-419D-44D0-8710-39C641C47D81}">
      <dgm:prSet/>
      <dgm:spPr/>
      <dgm:t>
        <a:bodyPr/>
        <a:lstStyle/>
        <a:p>
          <a:endParaRPr lang="en-US"/>
        </a:p>
      </dgm:t>
    </dgm:pt>
    <dgm:pt modelId="{FF1DD622-E1B6-4C9D-A90E-0281FACADF66}">
      <dgm:prSet/>
      <dgm:spPr/>
      <dgm:t>
        <a:bodyPr/>
        <a:lstStyle/>
        <a:p>
          <a:r>
            <a:rPr lang="en-US"/>
            <a:t>Outliers for Quote 10: [ 7 10] </a:t>
          </a:r>
        </a:p>
      </dgm:t>
    </dgm:pt>
    <dgm:pt modelId="{13FB915F-E35B-493D-A219-C9DE2DC99621}" type="parTrans" cxnId="{AC73EF85-F120-4105-B3EF-F9E6B35C3A30}">
      <dgm:prSet/>
      <dgm:spPr/>
      <dgm:t>
        <a:bodyPr/>
        <a:lstStyle/>
        <a:p>
          <a:endParaRPr lang="en-US"/>
        </a:p>
      </dgm:t>
    </dgm:pt>
    <dgm:pt modelId="{24D50862-1A51-46FD-AFCE-7FE6F4ECE637}" type="sibTrans" cxnId="{AC73EF85-F120-4105-B3EF-F9E6B35C3A30}">
      <dgm:prSet/>
      <dgm:spPr/>
      <dgm:t>
        <a:bodyPr/>
        <a:lstStyle/>
        <a:p>
          <a:endParaRPr lang="en-US"/>
        </a:p>
      </dgm:t>
    </dgm:pt>
    <dgm:pt modelId="{29DA5849-FB33-4527-A611-18445D993117}">
      <dgm:prSet/>
      <dgm:spPr/>
      <dgm:t>
        <a:bodyPr/>
        <a:lstStyle/>
        <a:p>
          <a:r>
            <a:rPr lang="en-US"/>
            <a:t>Outliers for Quote 11: [ 2 3 10 13] </a:t>
          </a:r>
        </a:p>
      </dgm:t>
    </dgm:pt>
    <dgm:pt modelId="{D821B904-0317-4957-A58C-60898F92E908}" type="parTrans" cxnId="{72E738B7-62B5-4DAE-8DE6-C18C0223169A}">
      <dgm:prSet/>
      <dgm:spPr/>
      <dgm:t>
        <a:bodyPr/>
        <a:lstStyle/>
        <a:p>
          <a:endParaRPr lang="en-US"/>
        </a:p>
      </dgm:t>
    </dgm:pt>
    <dgm:pt modelId="{DEEDBB8E-BDCE-4550-9DD5-78EF625000DD}" type="sibTrans" cxnId="{72E738B7-62B5-4DAE-8DE6-C18C0223169A}">
      <dgm:prSet/>
      <dgm:spPr/>
      <dgm:t>
        <a:bodyPr/>
        <a:lstStyle/>
        <a:p>
          <a:endParaRPr lang="en-US"/>
        </a:p>
      </dgm:t>
    </dgm:pt>
    <dgm:pt modelId="{72E99A03-420B-4064-B7A2-94F29A84386A}">
      <dgm:prSet/>
      <dgm:spPr/>
      <dgm:t>
        <a:bodyPr/>
        <a:lstStyle/>
        <a:p>
          <a:r>
            <a:rPr lang="en-US"/>
            <a:t>Outliers for Quote 12: [10] </a:t>
          </a:r>
        </a:p>
      </dgm:t>
    </dgm:pt>
    <dgm:pt modelId="{79978A0C-56AF-4B61-9369-D06F2DC99DE3}" type="parTrans" cxnId="{35690D32-49AB-4F51-818C-4C7800D911E6}">
      <dgm:prSet/>
      <dgm:spPr/>
      <dgm:t>
        <a:bodyPr/>
        <a:lstStyle/>
        <a:p>
          <a:endParaRPr lang="en-US"/>
        </a:p>
      </dgm:t>
    </dgm:pt>
    <dgm:pt modelId="{A787A3DC-0FE8-432C-A929-64100953DF42}" type="sibTrans" cxnId="{35690D32-49AB-4F51-818C-4C7800D911E6}">
      <dgm:prSet/>
      <dgm:spPr/>
      <dgm:t>
        <a:bodyPr/>
        <a:lstStyle/>
        <a:p>
          <a:endParaRPr lang="en-US"/>
        </a:p>
      </dgm:t>
    </dgm:pt>
    <dgm:pt modelId="{F91CB168-10AD-477E-A4FC-BC5972CE2676}">
      <dgm:prSet/>
      <dgm:spPr/>
      <dgm:t>
        <a:bodyPr/>
        <a:lstStyle/>
        <a:p>
          <a:r>
            <a:rPr lang="en-US"/>
            <a:t>Outliers for Quote 14: [10] </a:t>
          </a:r>
        </a:p>
      </dgm:t>
    </dgm:pt>
    <dgm:pt modelId="{DA98814D-975D-4229-A068-406ACC1DD910}" type="parTrans" cxnId="{119CD832-B599-4E47-9151-C4C3EA31E21C}">
      <dgm:prSet/>
      <dgm:spPr/>
      <dgm:t>
        <a:bodyPr/>
        <a:lstStyle/>
        <a:p>
          <a:endParaRPr lang="en-US"/>
        </a:p>
      </dgm:t>
    </dgm:pt>
    <dgm:pt modelId="{16E560CE-64F8-433A-8E90-0D3AD2712969}" type="sibTrans" cxnId="{119CD832-B599-4E47-9151-C4C3EA31E21C}">
      <dgm:prSet/>
      <dgm:spPr/>
      <dgm:t>
        <a:bodyPr/>
        <a:lstStyle/>
        <a:p>
          <a:endParaRPr lang="en-US"/>
        </a:p>
      </dgm:t>
    </dgm:pt>
    <dgm:pt modelId="{4F67D06D-A643-436F-8E64-0CBA81BEE170}">
      <dgm:prSet/>
      <dgm:spPr/>
      <dgm:t>
        <a:bodyPr/>
        <a:lstStyle/>
        <a:p>
          <a:r>
            <a:rPr lang="en-US"/>
            <a:t>Outliers for Quote 15: [ 3 4 6 12 15 20]</a:t>
          </a:r>
        </a:p>
      </dgm:t>
    </dgm:pt>
    <dgm:pt modelId="{EA6D7B15-E7E5-4F8D-89D2-B2281216E069}" type="parTrans" cxnId="{3DF5495D-36BF-4A6D-BFD3-45281577C8E5}">
      <dgm:prSet/>
      <dgm:spPr/>
      <dgm:t>
        <a:bodyPr/>
        <a:lstStyle/>
        <a:p>
          <a:endParaRPr lang="en-US"/>
        </a:p>
      </dgm:t>
    </dgm:pt>
    <dgm:pt modelId="{F160DBBF-76E3-48EE-971F-5CD830B86127}" type="sibTrans" cxnId="{3DF5495D-36BF-4A6D-BFD3-45281577C8E5}">
      <dgm:prSet/>
      <dgm:spPr/>
      <dgm:t>
        <a:bodyPr/>
        <a:lstStyle/>
        <a:p>
          <a:endParaRPr lang="en-US"/>
        </a:p>
      </dgm:t>
    </dgm:pt>
    <dgm:pt modelId="{1CF8A76D-ACD0-4A9F-9B75-C1ECE515951E}">
      <dgm:prSet/>
      <dgm:spPr/>
      <dgm:t>
        <a:bodyPr/>
        <a:lstStyle/>
        <a:p>
          <a:r>
            <a:rPr lang="en-US"/>
            <a:t>Outliers for Quote 16: [ 9 10] </a:t>
          </a:r>
        </a:p>
      </dgm:t>
    </dgm:pt>
    <dgm:pt modelId="{45CAB5E0-CD69-498C-90C5-8C986DF1A60F}" type="parTrans" cxnId="{BC71DCAA-33D0-4DA7-939F-9FC183CB391E}">
      <dgm:prSet/>
      <dgm:spPr/>
      <dgm:t>
        <a:bodyPr/>
        <a:lstStyle/>
        <a:p>
          <a:endParaRPr lang="en-US"/>
        </a:p>
      </dgm:t>
    </dgm:pt>
    <dgm:pt modelId="{DEE46237-4109-4AF5-916E-513179D572F4}" type="sibTrans" cxnId="{BC71DCAA-33D0-4DA7-939F-9FC183CB391E}">
      <dgm:prSet/>
      <dgm:spPr/>
      <dgm:t>
        <a:bodyPr/>
        <a:lstStyle/>
        <a:p>
          <a:endParaRPr lang="en-US"/>
        </a:p>
      </dgm:t>
    </dgm:pt>
    <dgm:pt modelId="{5129957E-9985-459E-8EDA-6AA0905D37FA}">
      <dgm:prSet/>
      <dgm:spPr/>
      <dgm:t>
        <a:bodyPr/>
        <a:lstStyle/>
        <a:p>
          <a:r>
            <a:rPr lang="en-US"/>
            <a:t>Outliers for Quote 17: [10]</a:t>
          </a:r>
        </a:p>
      </dgm:t>
    </dgm:pt>
    <dgm:pt modelId="{10065335-E09F-4BB0-889B-486F32D08088}" type="parTrans" cxnId="{0A0514CB-A34B-4CB4-A758-5D095925FAD6}">
      <dgm:prSet/>
      <dgm:spPr/>
      <dgm:t>
        <a:bodyPr/>
        <a:lstStyle/>
        <a:p>
          <a:endParaRPr lang="en-US"/>
        </a:p>
      </dgm:t>
    </dgm:pt>
    <dgm:pt modelId="{A73B42A4-4654-4865-A200-E21759F8B9B0}" type="sibTrans" cxnId="{0A0514CB-A34B-4CB4-A758-5D095925FAD6}">
      <dgm:prSet/>
      <dgm:spPr/>
      <dgm:t>
        <a:bodyPr/>
        <a:lstStyle/>
        <a:p>
          <a:endParaRPr lang="en-US"/>
        </a:p>
      </dgm:t>
    </dgm:pt>
    <dgm:pt modelId="{F0762EC3-D43F-4775-9603-39DBDE078C97}">
      <dgm:prSet/>
      <dgm:spPr/>
      <dgm:t>
        <a:bodyPr/>
        <a:lstStyle/>
        <a:p>
          <a:r>
            <a:rPr lang="en-US"/>
            <a:t>Z-scores</a:t>
          </a:r>
        </a:p>
      </dgm:t>
    </dgm:pt>
    <dgm:pt modelId="{7575A2CB-B2E2-4118-9981-5DF374CD9508}" type="parTrans" cxnId="{2A3CA965-9A52-4538-9454-335B7C509F8F}">
      <dgm:prSet/>
      <dgm:spPr/>
      <dgm:t>
        <a:bodyPr/>
        <a:lstStyle/>
        <a:p>
          <a:endParaRPr lang="en-US"/>
        </a:p>
      </dgm:t>
    </dgm:pt>
    <dgm:pt modelId="{3BAAC1BA-9D79-4D06-B85A-7EE104BCA2A6}" type="sibTrans" cxnId="{2A3CA965-9A52-4538-9454-335B7C509F8F}">
      <dgm:prSet/>
      <dgm:spPr/>
      <dgm:t>
        <a:bodyPr/>
        <a:lstStyle/>
        <a:p>
          <a:endParaRPr lang="en-US"/>
        </a:p>
      </dgm:t>
    </dgm:pt>
    <dgm:pt modelId="{9768DF36-EC44-425C-8D35-A0C48BE029EB}">
      <dgm:prSet/>
      <dgm:spPr/>
      <dgm:t>
        <a:bodyPr/>
        <a:lstStyle/>
        <a:p>
          <a:r>
            <a:rPr lang="en-US"/>
            <a:t>Outliers for quote 6: [10] </a:t>
          </a:r>
        </a:p>
      </dgm:t>
    </dgm:pt>
    <dgm:pt modelId="{77B662D5-B6C4-47F9-BA9E-0526DEA714E1}" type="parTrans" cxnId="{D3AD7989-6D01-4294-8C5B-036D5A247209}">
      <dgm:prSet/>
      <dgm:spPr/>
      <dgm:t>
        <a:bodyPr/>
        <a:lstStyle/>
        <a:p>
          <a:endParaRPr lang="en-US"/>
        </a:p>
      </dgm:t>
    </dgm:pt>
    <dgm:pt modelId="{D822686E-DF05-4F2B-BB11-B319F4E9254B}" type="sibTrans" cxnId="{D3AD7989-6D01-4294-8C5B-036D5A247209}">
      <dgm:prSet/>
      <dgm:spPr/>
      <dgm:t>
        <a:bodyPr/>
        <a:lstStyle/>
        <a:p>
          <a:endParaRPr lang="en-US"/>
        </a:p>
      </dgm:t>
    </dgm:pt>
    <dgm:pt modelId="{CD84E7A2-8849-4D49-98B2-9C9BC37BDB8C}">
      <dgm:prSet/>
      <dgm:spPr/>
      <dgm:t>
        <a:bodyPr/>
        <a:lstStyle/>
        <a:p>
          <a:r>
            <a:rPr lang="en-US"/>
            <a:t>Outliers for quote 7: [10] </a:t>
          </a:r>
        </a:p>
      </dgm:t>
    </dgm:pt>
    <dgm:pt modelId="{62991C0A-18A9-4474-AF1A-C59403EB20CE}" type="parTrans" cxnId="{BDD8B974-6F44-4A3C-96D1-C89275613BC6}">
      <dgm:prSet/>
      <dgm:spPr/>
      <dgm:t>
        <a:bodyPr/>
        <a:lstStyle/>
        <a:p>
          <a:endParaRPr lang="en-US"/>
        </a:p>
      </dgm:t>
    </dgm:pt>
    <dgm:pt modelId="{2B08A0CE-A1D5-475F-BCF9-4481F46523DD}" type="sibTrans" cxnId="{BDD8B974-6F44-4A3C-96D1-C89275613BC6}">
      <dgm:prSet/>
      <dgm:spPr/>
      <dgm:t>
        <a:bodyPr/>
        <a:lstStyle/>
        <a:p>
          <a:endParaRPr lang="en-US"/>
        </a:p>
      </dgm:t>
    </dgm:pt>
    <dgm:pt modelId="{8F659CAC-B175-44FB-A14B-0E29C594874F}">
      <dgm:prSet/>
      <dgm:spPr/>
      <dgm:t>
        <a:bodyPr/>
        <a:lstStyle/>
        <a:p>
          <a:r>
            <a:rPr lang="en-US"/>
            <a:t>Outliers for quote 11: [10] </a:t>
          </a:r>
        </a:p>
      </dgm:t>
    </dgm:pt>
    <dgm:pt modelId="{E7DBAFCF-946D-4A72-B1D1-4108A2E13BDD}" type="parTrans" cxnId="{25745A86-7F57-4EE5-8AA4-E406240F5483}">
      <dgm:prSet/>
      <dgm:spPr/>
      <dgm:t>
        <a:bodyPr/>
        <a:lstStyle/>
        <a:p>
          <a:endParaRPr lang="en-US"/>
        </a:p>
      </dgm:t>
    </dgm:pt>
    <dgm:pt modelId="{B19A2FA9-B6F4-4D5A-8B40-F2F471AB4E6D}" type="sibTrans" cxnId="{25745A86-7F57-4EE5-8AA4-E406240F5483}">
      <dgm:prSet/>
      <dgm:spPr/>
      <dgm:t>
        <a:bodyPr/>
        <a:lstStyle/>
        <a:p>
          <a:endParaRPr lang="en-US"/>
        </a:p>
      </dgm:t>
    </dgm:pt>
    <dgm:pt modelId="{2C3FCA17-7C17-430D-A83A-58810619D7AA}">
      <dgm:prSet/>
      <dgm:spPr/>
      <dgm:t>
        <a:bodyPr/>
        <a:lstStyle/>
        <a:p>
          <a:r>
            <a:rPr lang="en-US"/>
            <a:t>Outliers for quote 14: [10]</a:t>
          </a:r>
        </a:p>
      </dgm:t>
    </dgm:pt>
    <dgm:pt modelId="{EF16039C-1997-4163-AA3F-867085E0DA81}" type="parTrans" cxnId="{9E2ECEDF-E6E2-4424-B1F7-2E9B4271F871}">
      <dgm:prSet/>
      <dgm:spPr/>
      <dgm:t>
        <a:bodyPr/>
        <a:lstStyle/>
        <a:p>
          <a:endParaRPr lang="en-US"/>
        </a:p>
      </dgm:t>
    </dgm:pt>
    <dgm:pt modelId="{D578F7CC-3139-4124-8C5D-8EE2FE086A9C}" type="sibTrans" cxnId="{9E2ECEDF-E6E2-4424-B1F7-2E9B4271F871}">
      <dgm:prSet/>
      <dgm:spPr/>
      <dgm:t>
        <a:bodyPr/>
        <a:lstStyle/>
        <a:p>
          <a:endParaRPr lang="en-US"/>
        </a:p>
      </dgm:t>
    </dgm:pt>
    <dgm:pt modelId="{3AD6E1F5-0986-4C57-9614-504F8EBC6018}" type="pres">
      <dgm:prSet presAssocID="{D5C7D445-859E-4308-9CB3-67DF654C8FEF}" presName="Name0" presStyleCnt="0">
        <dgm:presLayoutVars>
          <dgm:dir/>
          <dgm:animLvl val="lvl"/>
          <dgm:resizeHandles val="exact"/>
        </dgm:presLayoutVars>
      </dgm:prSet>
      <dgm:spPr/>
    </dgm:pt>
    <dgm:pt modelId="{F7A60206-BDDA-41C6-A4DA-74BE1546A5C2}" type="pres">
      <dgm:prSet presAssocID="{D97703C4-76C1-4831-BB47-11EE1C5D6643}" presName="composite" presStyleCnt="0"/>
      <dgm:spPr/>
    </dgm:pt>
    <dgm:pt modelId="{2C25B3E9-783C-4D15-86EE-7E0EA6C938BD}" type="pres">
      <dgm:prSet presAssocID="{D97703C4-76C1-4831-BB47-11EE1C5D6643}" presName="parTx" presStyleLbl="alignNode1" presStyleIdx="0" presStyleCnt="2">
        <dgm:presLayoutVars>
          <dgm:chMax val="0"/>
          <dgm:chPref val="0"/>
          <dgm:bulletEnabled val="1"/>
        </dgm:presLayoutVars>
      </dgm:prSet>
      <dgm:spPr/>
    </dgm:pt>
    <dgm:pt modelId="{D7D0CD1E-2BAF-4202-BB84-C17C5E9C2C7B}" type="pres">
      <dgm:prSet presAssocID="{D97703C4-76C1-4831-BB47-11EE1C5D6643}" presName="desTx" presStyleLbl="alignAccFollowNode1" presStyleIdx="0" presStyleCnt="2">
        <dgm:presLayoutVars>
          <dgm:bulletEnabled val="1"/>
        </dgm:presLayoutVars>
      </dgm:prSet>
      <dgm:spPr/>
    </dgm:pt>
    <dgm:pt modelId="{D8473DB1-85D4-442E-9ED0-66AB39DE5A8D}" type="pres">
      <dgm:prSet presAssocID="{431D96C1-6B32-433D-ABF1-2619C7436DE4}" presName="space" presStyleCnt="0"/>
      <dgm:spPr/>
    </dgm:pt>
    <dgm:pt modelId="{9826E633-1378-4B98-9CBF-F8BB4ADD5095}" type="pres">
      <dgm:prSet presAssocID="{F0762EC3-D43F-4775-9603-39DBDE078C97}" presName="composite" presStyleCnt="0"/>
      <dgm:spPr/>
    </dgm:pt>
    <dgm:pt modelId="{76D5AD0A-BDD1-4BEE-AF05-F7553391E3E9}" type="pres">
      <dgm:prSet presAssocID="{F0762EC3-D43F-4775-9603-39DBDE078C97}" presName="parTx" presStyleLbl="alignNode1" presStyleIdx="1" presStyleCnt="2">
        <dgm:presLayoutVars>
          <dgm:chMax val="0"/>
          <dgm:chPref val="0"/>
          <dgm:bulletEnabled val="1"/>
        </dgm:presLayoutVars>
      </dgm:prSet>
      <dgm:spPr/>
    </dgm:pt>
    <dgm:pt modelId="{8EDBF5E0-DB5C-4B79-AC19-F11A386018B4}" type="pres">
      <dgm:prSet presAssocID="{F0762EC3-D43F-4775-9603-39DBDE078C97}" presName="desTx" presStyleLbl="alignAccFollowNode1" presStyleIdx="1" presStyleCnt="2">
        <dgm:presLayoutVars>
          <dgm:bulletEnabled val="1"/>
        </dgm:presLayoutVars>
      </dgm:prSet>
      <dgm:spPr/>
    </dgm:pt>
  </dgm:ptLst>
  <dgm:cxnLst>
    <dgm:cxn modelId="{08E4A416-4F5E-4E6E-AA3C-08AD69CBA284}" type="presOf" srcId="{CD84E7A2-8849-4D49-98B2-9C9BC37BDB8C}" destId="{8EDBF5E0-DB5C-4B79-AC19-F11A386018B4}" srcOrd="0" destOrd="1" presId="urn:microsoft.com/office/officeart/2005/8/layout/hList1"/>
    <dgm:cxn modelId="{CAC02622-5617-4606-BA21-94FEEFABC41F}" type="presOf" srcId="{1CF8A76D-ACD0-4A9F-9B75-C1ECE515951E}" destId="{D7D0CD1E-2BAF-4202-BB84-C17C5E9C2C7B}" srcOrd="0" destOrd="12" presId="urn:microsoft.com/office/officeart/2005/8/layout/hList1"/>
    <dgm:cxn modelId="{35690D32-49AB-4F51-818C-4C7800D911E6}" srcId="{D97703C4-76C1-4831-BB47-11EE1C5D6643}" destId="{72E99A03-420B-4064-B7A2-94F29A84386A}" srcOrd="9" destOrd="0" parTransId="{79978A0C-56AF-4B61-9369-D06F2DC99DE3}" sibTransId="{A787A3DC-0FE8-432C-A929-64100953DF42}"/>
    <dgm:cxn modelId="{119CD832-B599-4E47-9151-C4C3EA31E21C}" srcId="{D97703C4-76C1-4831-BB47-11EE1C5D6643}" destId="{F91CB168-10AD-477E-A4FC-BC5972CE2676}" srcOrd="10" destOrd="0" parTransId="{DA98814D-975D-4229-A068-406ACC1DD910}" sibTransId="{16E560CE-64F8-433A-8E90-0D3AD2712969}"/>
    <dgm:cxn modelId="{3DF5495D-36BF-4A6D-BFD3-45281577C8E5}" srcId="{D97703C4-76C1-4831-BB47-11EE1C5D6643}" destId="{4F67D06D-A643-436F-8E64-0CBA81BEE170}" srcOrd="11" destOrd="0" parTransId="{EA6D7B15-E7E5-4F8D-89D2-B2281216E069}" sibTransId="{F160DBBF-76E3-48EE-971F-5CD830B86127}"/>
    <dgm:cxn modelId="{1FB0B85F-D58C-4FC7-B9F3-5852ACDBFA6B}" type="presOf" srcId="{DB1C271A-C6EE-4412-B876-CE225AB6C5D1}" destId="{D7D0CD1E-2BAF-4202-BB84-C17C5E9C2C7B}" srcOrd="0" destOrd="4" presId="urn:microsoft.com/office/officeart/2005/8/layout/hList1"/>
    <dgm:cxn modelId="{2A3CA965-9A52-4538-9454-335B7C509F8F}" srcId="{D5C7D445-859E-4308-9CB3-67DF654C8FEF}" destId="{F0762EC3-D43F-4775-9603-39DBDE078C97}" srcOrd="1" destOrd="0" parTransId="{7575A2CB-B2E2-4118-9981-5DF374CD9508}" sibTransId="{3BAAC1BA-9D79-4D06-B85A-7EE104BCA2A6}"/>
    <dgm:cxn modelId="{AEFC5968-FC9B-42B1-A0E0-6AE6B56DD7B8}" type="presOf" srcId="{D97703C4-76C1-4831-BB47-11EE1C5D6643}" destId="{2C25B3E9-783C-4D15-86EE-7E0EA6C938BD}" srcOrd="0" destOrd="0" presId="urn:microsoft.com/office/officeart/2005/8/layout/hList1"/>
    <dgm:cxn modelId="{4C53796D-A4E6-4E75-A12C-C88EBF6050A3}" srcId="{D97703C4-76C1-4831-BB47-11EE1C5D6643}" destId="{F5ED5DA3-A35A-4C0E-8269-D3B364A13318}" srcOrd="1" destOrd="0" parTransId="{7BD7B22C-364B-44B6-A952-74B0E1E4C143}" sibTransId="{FB9BA293-6DD0-446D-B9B6-668A0A992B6C}"/>
    <dgm:cxn modelId="{99A2CF50-046D-458E-8B30-9A501ADF2F66}" srcId="{D97703C4-76C1-4831-BB47-11EE1C5D6643}" destId="{DB1C271A-C6EE-4412-B876-CE225AB6C5D1}" srcOrd="4" destOrd="0" parTransId="{46F20535-9589-4A78-B7EB-49867065F6BA}" sibTransId="{6CBD9817-EE59-4A40-B672-FE435435B69C}"/>
    <dgm:cxn modelId="{5944AD54-3AE9-41D3-B25D-F7FB7CF25061}" type="presOf" srcId="{F91CB168-10AD-477E-A4FC-BC5972CE2676}" destId="{D7D0CD1E-2BAF-4202-BB84-C17C5E9C2C7B}" srcOrd="0" destOrd="10" presId="urn:microsoft.com/office/officeart/2005/8/layout/hList1"/>
    <dgm:cxn modelId="{BDD8B974-6F44-4A3C-96D1-C89275613BC6}" srcId="{F0762EC3-D43F-4775-9603-39DBDE078C97}" destId="{CD84E7A2-8849-4D49-98B2-9C9BC37BDB8C}" srcOrd="1" destOrd="0" parTransId="{62991C0A-18A9-4474-AF1A-C59403EB20CE}" sibTransId="{2B08A0CE-A1D5-475F-BCF9-4481F46523DD}"/>
    <dgm:cxn modelId="{3B939457-870C-41F9-AC12-E8992FDA3AB2}" type="presOf" srcId="{3DC49202-3959-49C6-8E68-4EEB7C98581A}" destId="{D7D0CD1E-2BAF-4202-BB84-C17C5E9C2C7B}" srcOrd="0" destOrd="0" presId="urn:microsoft.com/office/officeart/2005/8/layout/hList1"/>
    <dgm:cxn modelId="{41E0EF58-A9EB-445C-8556-7C1EB366071E}" type="presOf" srcId="{2C3FCA17-7C17-430D-A83A-58810619D7AA}" destId="{8EDBF5E0-DB5C-4B79-AC19-F11A386018B4}" srcOrd="0" destOrd="3" presId="urn:microsoft.com/office/officeart/2005/8/layout/hList1"/>
    <dgm:cxn modelId="{CCDF1059-950E-4D18-BD32-8A111A494363}" srcId="{D97703C4-76C1-4831-BB47-11EE1C5D6643}" destId="{B9FAAE55-1B36-46E4-8C12-10402206B07B}" srcOrd="2" destOrd="0" parTransId="{962FDACF-5D06-4B78-9754-4559EA0320E8}" sibTransId="{125B014E-8636-4603-AFFD-06734AB0F4FA}"/>
    <dgm:cxn modelId="{AC73EF85-F120-4105-B3EF-F9E6B35C3A30}" srcId="{D97703C4-76C1-4831-BB47-11EE1C5D6643}" destId="{FF1DD622-E1B6-4C9D-A90E-0281FACADF66}" srcOrd="7" destOrd="0" parTransId="{13FB915F-E35B-493D-A219-C9DE2DC99621}" sibTransId="{24D50862-1A51-46FD-AFCE-7FE6F4ECE637}"/>
    <dgm:cxn modelId="{D4AB4386-9F2E-4D8A-9C3C-39FD51B0C2F0}" type="presOf" srcId="{FF1DD622-E1B6-4C9D-A90E-0281FACADF66}" destId="{D7D0CD1E-2BAF-4202-BB84-C17C5E9C2C7B}" srcOrd="0" destOrd="7" presId="urn:microsoft.com/office/officeart/2005/8/layout/hList1"/>
    <dgm:cxn modelId="{25745A86-7F57-4EE5-8AA4-E406240F5483}" srcId="{F0762EC3-D43F-4775-9603-39DBDE078C97}" destId="{8F659CAC-B175-44FB-A14B-0E29C594874F}" srcOrd="2" destOrd="0" parTransId="{E7DBAFCF-946D-4A72-B1D1-4108A2E13BDD}" sibTransId="{B19A2FA9-B6F4-4D5A-8B40-F2F471AB4E6D}"/>
    <dgm:cxn modelId="{D3AD7989-6D01-4294-8C5B-036D5A247209}" srcId="{F0762EC3-D43F-4775-9603-39DBDE078C97}" destId="{9768DF36-EC44-425C-8D35-A0C48BE029EB}" srcOrd="0" destOrd="0" parTransId="{77B662D5-B6C4-47F9-BA9E-0526DEA714E1}" sibTransId="{D822686E-DF05-4F2B-BB11-B319F4E9254B}"/>
    <dgm:cxn modelId="{E106D28E-BCBF-42AC-A06D-37AD636FCC6D}" type="presOf" srcId="{9768DF36-EC44-425C-8D35-A0C48BE029EB}" destId="{8EDBF5E0-DB5C-4B79-AC19-F11A386018B4}" srcOrd="0" destOrd="0" presId="urn:microsoft.com/office/officeart/2005/8/layout/hList1"/>
    <dgm:cxn modelId="{DDF9D896-A061-4FA7-8E25-027B0DF95174}" srcId="{D97703C4-76C1-4831-BB47-11EE1C5D6643}" destId="{3DC49202-3959-49C6-8E68-4EEB7C98581A}" srcOrd="0" destOrd="0" parTransId="{BEB05917-894B-49C0-8077-5D9C8BD4BD01}" sibTransId="{7DCAF99F-4FD9-4626-9CA4-698445F10AE5}"/>
    <dgm:cxn modelId="{6C7B83A7-6B0E-4DB6-B9B7-DD01931E8E7C}" srcId="{D5C7D445-859E-4308-9CB3-67DF654C8FEF}" destId="{D97703C4-76C1-4831-BB47-11EE1C5D6643}" srcOrd="0" destOrd="0" parTransId="{24F4FC48-D641-4F4C-9DB8-C93DB6A411D8}" sibTransId="{431D96C1-6B32-433D-ABF1-2619C7436DE4}"/>
    <dgm:cxn modelId="{653910AA-10FD-4595-A7C8-0402732AB9A2}" srcId="{D97703C4-76C1-4831-BB47-11EE1C5D6643}" destId="{E9311529-4383-47D3-9C2C-3138741241C4}" srcOrd="5" destOrd="0" parTransId="{619837A1-160D-4AEF-81C0-C82D8C4A1017}" sibTransId="{0F17909D-D6E5-4FC9-AB70-321F32FC6AF9}"/>
    <dgm:cxn modelId="{BC71DCAA-33D0-4DA7-939F-9FC183CB391E}" srcId="{D97703C4-76C1-4831-BB47-11EE1C5D6643}" destId="{1CF8A76D-ACD0-4A9F-9B75-C1ECE515951E}" srcOrd="12" destOrd="0" parTransId="{45CAB5E0-CD69-498C-90C5-8C986DF1A60F}" sibTransId="{DEE46237-4109-4AF5-916E-513179D572F4}"/>
    <dgm:cxn modelId="{679E17AD-B0FA-4ACD-962E-60ECAD21DCAF}" type="presOf" srcId="{72E99A03-420B-4064-B7A2-94F29A84386A}" destId="{D7D0CD1E-2BAF-4202-BB84-C17C5E9C2C7B}" srcOrd="0" destOrd="9" presId="urn:microsoft.com/office/officeart/2005/8/layout/hList1"/>
    <dgm:cxn modelId="{72E738B7-62B5-4DAE-8DE6-C18C0223169A}" srcId="{D97703C4-76C1-4831-BB47-11EE1C5D6643}" destId="{29DA5849-FB33-4527-A611-18445D993117}" srcOrd="8" destOrd="0" parTransId="{D821B904-0317-4957-A58C-60898F92E908}" sibTransId="{DEEDBB8E-BDCE-4550-9DD5-78EF625000DD}"/>
    <dgm:cxn modelId="{96C420C3-4B66-430B-8B68-5D7F4BBEBCBA}" type="presOf" srcId="{D5C7D445-859E-4308-9CB3-67DF654C8FEF}" destId="{3AD6E1F5-0986-4C57-9614-504F8EBC6018}" srcOrd="0" destOrd="0" presId="urn:microsoft.com/office/officeart/2005/8/layout/hList1"/>
    <dgm:cxn modelId="{6543D0C3-00DB-4627-9515-61B254875E29}" type="presOf" srcId="{B9FAAE55-1B36-46E4-8C12-10402206B07B}" destId="{D7D0CD1E-2BAF-4202-BB84-C17C5E9C2C7B}" srcOrd="0" destOrd="2" presId="urn:microsoft.com/office/officeart/2005/8/layout/hList1"/>
    <dgm:cxn modelId="{1C319BC8-285E-496A-9B7F-E50A99C58CA6}" type="presOf" srcId="{E9311529-4383-47D3-9C2C-3138741241C4}" destId="{D7D0CD1E-2BAF-4202-BB84-C17C5E9C2C7B}" srcOrd="0" destOrd="5" presId="urn:microsoft.com/office/officeart/2005/8/layout/hList1"/>
    <dgm:cxn modelId="{89AECFC8-B1FD-4E72-8B0B-1417FA22A9CB}" type="presOf" srcId="{58BED41B-A09F-4F85-B7D6-51B273548546}" destId="{D7D0CD1E-2BAF-4202-BB84-C17C5E9C2C7B}" srcOrd="0" destOrd="3" presId="urn:microsoft.com/office/officeart/2005/8/layout/hList1"/>
    <dgm:cxn modelId="{0A0514CB-A34B-4CB4-A758-5D095925FAD6}" srcId="{D97703C4-76C1-4831-BB47-11EE1C5D6643}" destId="{5129957E-9985-459E-8EDA-6AA0905D37FA}" srcOrd="13" destOrd="0" parTransId="{10065335-E09F-4BB0-889B-486F32D08088}" sibTransId="{A73B42A4-4654-4865-A200-E21759F8B9B0}"/>
    <dgm:cxn modelId="{4837D7D0-419D-44D0-8710-39C641C47D81}" srcId="{D97703C4-76C1-4831-BB47-11EE1C5D6643}" destId="{52E4E95B-0FB1-4DC7-A425-1A316C6C51EC}" srcOrd="6" destOrd="0" parTransId="{6B5E8129-F00C-4217-B102-7BDEC7BF9087}" sibTransId="{D417ACCB-8ECF-4941-84D5-A286556D161B}"/>
    <dgm:cxn modelId="{600C89D2-CB14-4E9A-B4E2-68DE87C59D69}" srcId="{D97703C4-76C1-4831-BB47-11EE1C5D6643}" destId="{58BED41B-A09F-4F85-B7D6-51B273548546}" srcOrd="3" destOrd="0" parTransId="{D7DAFD34-1BE8-4B68-9DF0-F51A67642C8F}" sibTransId="{B6F21D33-5844-40FA-BC9C-5EA3D1B02131}"/>
    <dgm:cxn modelId="{427626DB-CDED-4C73-8518-440E3018FA96}" type="presOf" srcId="{4F67D06D-A643-436F-8E64-0CBA81BEE170}" destId="{D7D0CD1E-2BAF-4202-BB84-C17C5E9C2C7B}" srcOrd="0" destOrd="11" presId="urn:microsoft.com/office/officeart/2005/8/layout/hList1"/>
    <dgm:cxn modelId="{50BD6FDB-34CE-477E-ADC1-A78063949D20}" type="presOf" srcId="{8F659CAC-B175-44FB-A14B-0E29C594874F}" destId="{8EDBF5E0-DB5C-4B79-AC19-F11A386018B4}" srcOrd="0" destOrd="2" presId="urn:microsoft.com/office/officeart/2005/8/layout/hList1"/>
    <dgm:cxn modelId="{A100AEDE-AE8C-433D-85B9-77E4E26364FD}" type="presOf" srcId="{52E4E95B-0FB1-4DC7-A425-1A316C6C51EC}" destId="{D7D0CD1E-2BAF-4202-BB84-C17C5E9C2C7B}" srcOrd="0" destOrd="6" presId="urn:microsoft.com/office/officeart/2005/8/layout/hList1"/>
    <dgm:cxn modelId="{9E2ECEDF-E6E2-4424-B1F7-2E9B4271F871}" srcId="{F0762EC3-D43F-4775-9603-39DBDE078C97}" destId="{2C3FCA17-7C17-430D-A83A-58810619D7AA}" srcOrd="3" destOrd="0" parTransId="{EF16039C-1997-4163-AA3F-867085E0DA81}" sibTransId="{D578F7CC-3139-4124-8C5D-8EE2FE086A9C}"/>
    <dgm:cxn modelId="{DA41C8E9-38B5-4EE5-971C-6CC3413B724C}" type="presOf" srcId="{5129957E-9985-459E-8EDA-6AA0905D37FA}" destId="{D7D0CD1E-2BAF-4202-BB84-C17C5E9C2C7B}" srcOrd="0" destOrd="13" presId="urn:microsoft.com/office/officeart/2005/8/layout/hList1"/>
    <dgm:cxn modelId="{BAAC6EEF-7CDF-4826-8246-2F34E69BA3BA}" type="presOf" srcId="{F0762EC3-D43F-4775-9603-39DBDE078C97}" destId="{76D5AD0A-BDD1-4BEE-AF05-F7553391E3E9}" srcOrd="0" destOrd="0" presId="urn:microsoft.com/office/officeart/2005/8/layout/hList1"/>
    <dgm:cxn modelId="{E62CCEF7-CCF3-4FFD-AC38-DA08A8EF23F3}" type="presOf" srcId="{29DA5849-FB33-4527-A611-18445D993117}" destId="{D7D0CD1E-2BAF-4202-BB84-C17C5E9C2C7B}" srcOrd="0" destOrd="8" presId="urn:microsoft.com/office/officeart/2005/8/layout/hList1"/>
    <dgm:cxn modelId="{1772AEFB-CBA9-4C7F-A99A-A02AA17A8413}" type="presOf" srcId="{F5ED5DA3-A35A-4C0E-8269-D3B364A13318}" destId="{D7D0CD1E-2BAF-4202-BB84-C17C5E9C2C7B}" srcOrd="0" destOrd="1" presId="urn:microsoft.com/office/officeart/2005/8/layout/hList1"/>
    <dgm:cxn modelId="{EE19CF8E-B5B8-4E77-96B0-14F43ACE4BFE}" type="presParOf" srcId="{3AD6E1F5-0986-4C57-9614-504F8EBC6018}" destId="{F7A60206-BDDA-41C6-A4DA-74BE1546A5C2}" srcOrd="0" destOrd="0" presId="urn:microsoft.com/office/officeart/2005/8/layout/hList1"/>
    <dgm:cxn modelId="{11F2601A-6753-4F9C-9146-367296F49CC4}" type="presParOf" srcId="{F7A60206-BDDA-41C6-A4DA-74BE1546A5C2}" destId="{2C25B3E9-783C-4D15-86EE-7E0EA6C938BD}" srcOrd="0" destOrd="0" presId="urn:microsoft.com/office/officeart/2005/8/layout/hList1"/>
    <dgm:cxn modelId="{9AFAB2DF-2573-47BA-B7D0-F363B5E10D00}" type="presParOf" srcId="{F7A60206-BDDA-41C6-A4DA-74BE1546A5C2}" destId="{D7D0CD1E-2BAF-4202-BB84-C17C5E9C2C7B}" srcOrd="1" destOrd="0" presId="urn:microsoft.com/office/officeart/2005/8/layout/hList1"/>
    <dgm:cxn modelId="{71A86E68-54C0-4447-A065-2FE4BE922857}" type="presParOf" srcId="{3AD6E1F5-0986-4C57-9614-504F8EBC6018}" destId="{D8473DB1-85D4-442E-9ED0-66AB39DE5A8D}" srcOrd="1" destOrd="0" presId="urn:microsoft.com/office/officeart/2005/8/layout/hList1"/>
    <dgm:cxn modelId="{25EE3ADD-30E0-4081-947B-1CB92D94B07E}" type="presParOf" srcId="{3AD6E1F5-0986-4C57-9614-504F8EBC6018}" destId="{9826E633-1378-4B98-9CBF-F8BB4ADD5095}" srcOrd="2" destOrd="0" presId="urn:microsoft.com/office/officeart/2005/8/layout/hList1"/>
    <dgm:cxn modelId="{1957ABC7-C642-4A57-8C29-E78C7C2F7FB8}" type="presParOf" srcId="{9826E633-1378-4B98-9CBF-F8BB4ADD5095}" destId="{76D5AD0A-BDD1-4BEE-AF05-F7553391E3E9}" srcOrd="0" destOrd="0" presId="urn:microsoft.com/office/officeart/2005/8/layout/hList1"/>
    <dgm:cxn modelId="{E2C38772-B11F-4CE4-B7CA-9FCD91A40BB0}" type="presParOf" srcId="{9826E633-1378-4B98-9CBF-F8BB4ADD5095}" destId="{8EDBF5E0-DB5C-4B79-AC19-F11A386018B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5B3E9-783C-4D15-86EE-7E0EA6C938BD}">
      <dsp:nvSpPr>
        <dsp:cNvPr id="0" name=""/>
        <dsp:cNvSpPr/>
      </dsp:nvSpPr>
      <dsp:spPr>
        <a:xfrm>
          <a:off x="50" y="118575"/>
          <a:ext cx="4838118" cy="40320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The Inter-Quartile Range:</a:t>
          </a:r>
        </a:p>
      </dsp:txBody>
      <dsp:txXfrm>
        <a:off x="50" y="118575"/>
        <a:ext cx="4838118" cy="403200"/>
      </dsp:txXfrm>
    </dsp:sp>
    <dsp:sp modelId="{D7D0CD1E-2BAF-4202-BB84-C17C5E9C2C7B}">
      <dsp:nvSpPr>
        <dsp:cNvPr id="0" name=""/>
        <dsp:cNvSpPr/>
      </dsp:nvSpPr>
      <dsp:spPr>
        <a:xfrm>
          <a:off x="50" y="521775"/>
          <a:ext cx="4838118" cy="3074399"/>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Outliers for Quote 3: [10] </a:t>
          </a:r>
        </a:p>
        <a:p>
          <a:pPr marL="114300" lvl="1" indent="-114300" algn="l" defTabSz="622300">
            <a:lnSpc>
              <a:spcPct val="90000"/>
            </a:lnSpc>
            <a:spcBef>
              <a:spcPct val="0"/>
            </a:spcBef>
            <a:spcAft>
              <a:spcPct val="15000"/>
            </a:spcAft>
            <a:buChar char="•"/>
          </a:pPr>
          <a:r>
            <a:rPr lang="en-US" sz="1400" kern="1200"/>
            <a:t>Outliers for Quote 4: [10 15]</a:t>
          </a:r>
        </a:p>
        <a:p>
          <a:pPr marL="114300" lvl="1" indent="-114300" algn="l" defTabSz="622300">
            <a:lnSpc>
              <a:spcPct val="90000"/>
            </a:lnSpc>
            <a:spcBef>
              <a:spcPct val="0"/>
            </a:spcBef>
            <a:spcAft>
              <a:spcPct val="15000"/>
            </a:spcAft>
            <a:buChar char="•"/>
          </a:pPr>
          <a:r>
            <a:rPr lang="en-US" sz="1400" kern="1200"/>
            <a:t>Outliers for Quote 5: [10] </a:t>
          </a:r>
        </a:p>
        <a:p>
          <a:pPr marL="114300" lvl="1" indent="-114300" algn="l" defTabSz="622300">
            <a:lnSpc>
              <a:spcPct val="90000"/>
            </a:lnSpc>
            <a:spcBef>
              <a:spcPct val="0"/>
            </a:spcBef>
            <a:spcAft>
              <a:spcPct val="15000"/>
            </a:spcAft>
            <a:buChar char="•"/>
          </a:pPr>
          <a:r>
            <a:rPr lang="en-US" sz="1400" kern="1200"/>
            <a:t>Outliers for Quote 6: [ 2 3 4 10] </a:t>
          </a:r>
        </a:p>
        <a:p>
          <a:pPr marL="114300" lvl="1" indent="-114300" algn="l" defTabSz="622300">
            <a:lnSpc>
              <a:spcPct val="90000"/>
            </a:lnSpc>
            <a:spcBef>
              <a:spcPct val="0"/>
            </a:spcBef>
            <a:spcAft>
              <a:spcPct val="15000"/>
            </a:spcAft>
            <a:buChar char="•"/>
          </a:pPr>
          <a:r>
            <a:rPr lang="en-US" sz="1400" kern="1200"/>
            <a:t>Outliers for Quote 7: [ 9 10 11] </a:t>
          </a:r>
        </a:p>
        <a:p>
          <a:pPr marL="114300" lvl="1" indent="-114300" algn="l" defTabSz="622300">
            <a:lnSpc>
              <a:spcPct val="90000"/>
            </a:lnSpc>
            <a:spcBef>
              <a:spcPct val="0"/>
            </a:spcBef>
            <a:spcAft>
              <a:spcPct val="15000"/>
            </a:spcAft>
            <a:buChar char="•"/>
          </a:pPr>
          <a:r>
            <a:rPr lang="en-US" sz="1400" kern="1200"/>
            <a:t>Outliers for Quote 8: [ 7 10] </a:t>
          </a:r>
        </a:p>
        <a:p>
          <a:pPr marL="114300" lvl="1" indent="-114300" algn="l" defTabSz="622300">
            <a:lnSpc>
              <a:spcPct val="90000"/>
            </a:lnSpc>
            <a:spcBef>
              <a:spcPct val="0"/>
            </a:spcBef>
            <a:spcAft>
              <a:spcPct val="15000"/>
            </a:spcAft>
            <a:buChar char="•"/>
          </a:pPr>
          <a:r>
            <a:rPr lang="en-US" sz="1400" kern="1200"/>
            <a:t>Outliers for Quote 9: [ 4 7 10] </a:t>
          </a:r>
        </a:p>
        <a:p>
          <a:pPr marL="114300" lvl="1" indent="-114300" algn="l" defTabSz="622300">
            <a:lnSpc>
              <a:spcPct val="90000"/>
            </a:lnSpc>
            <a:spcBef>
              <a:spcPct val="0"/>
            </a:spcBef>
            <a:spcAft>
              <a:spcPct val="15000"/>
            </a:spcAft>
            <a:buChar char="•"/>
          </a:pPr>
          <a:r>
            <a:rPr lang="en-US" sz="1400" kern="1200"/>
            <a:t>Outliers for Quote 10: [ 7 10] </a:t>
          </a:r>
        </a:p>
        <a:p>
          <a:pPr marL="114300" lvl="1" indent="-114300" algn="l" defTabSz="622300">
            <a:lnSpc>
              <a:spcPct val="90000"/>
            </a:lnSpc>
            <a:spcBef>
              <a:spcPct val="0"/>
            </a:spcBef>
            <a:spcAft>
              <a:spcPct val="15000"/>
            </a:spcAft>
            <a:buChar char="•"/>
          </a:pPr>
          <a:r>
            <a:rPr lang="en-US" sz="1400" kern="1200"/>
            <a:t>Outliers for Quote 11: [ 2 3 10 13] </a:t>
          </a:r>
        </a:p>
        <a:p>
          <a:pPr marL="114300" lvl="1" indent="-114300" algn="l" defTabSz="622300">
            <a:lnSpc>
              <a:spcPct val="90000"/>
            </a:lnSpc>
            <a:spcBef>
              <a:spcPct val="0"/>
            </a:spcBef>
            <a:spcAft>
              <a:spcPct val="15000"/>
            </a:spcAft>
            <a:buChar char="•"/>
          </a:pPr>
          <a:r>
            <a:rPr lang="en-US" sz="1400" kern="1200"/>
            <a:t>Outliers for Quote 12: [10] </a:t>
          </a:r>
        </a:p>
        <a:p>
          <a:pPr marL="114300" lvl="1" indent="-114300" algn="l" defTabSz="622300">
            <a:lnSpc>
              <a:spcPct val="90000"/>
            </a:lnSpc>
            <a:spcBef>
              <a:spcPct val="0"/>
            </a:spcBef>
            <a:spcAft>
              <a:spcPct val="15000"/>
            </a:spcAft>
            <a:buChar char="•"/>
          </a:pPr>
          <a:r>
            <a:rPr lang="en-US" sz="1400" kern="1200"/>
            <a:t>Outliers for Quote 14: [10] </a:t>
          </a:r>
        </a:p>
        <a:p>
          <a:pPr marL="114300" lvl="1" indent="-114300" algn="l" defTabSz="622300">
            <a:lnSpc>
              <a:spcPct val="90000"/>
            </a:lnSpc>
            <a:spcBef>
              <a:spcPct val="0"/>
            </a:spcBef>
            <a:spcAft>
              <a:spcPct val="15000"/>
            </a:spcAft>
            <a:buChar char="•"/>
          </a:pPr>
          <a:r>
            <a:rPr lang="en-US" sz="1400" kern="1200"/>
            <a:t>Outliers for Quote 15: [ 3 4 6 12 15 20]</a:t>
          </a:r>
        </a:p>
        <a:p>
          <a:pPr marL="114300" lvl="1" indent="-114300" algn="l" defTabSz="622300">
            <a:lnSpc>
              <a:spcPct val="90000"/>
            </a:lnSpc>
            <a:spcBef>
              <a:spcPct val="0"/>
            </a:spcBef>
            <a:spcAft>
              <a:spcPct val="15000"/>
            </a:spcAft>
            <a:buChar char="•"/>
          </a:pPr>
          <a:r>
            <a:rPr lang="en-US" sz="1400" kern="1200"/>
            <a:t>Outliers for Quote 16: [ 9 10] </a:t>
          </a:r>
        </a:p>
        <a:p>
          <a:pPr marL="114300" lvl="1" indent="-114300" algn="l" defTabSz="622300">
            <a:lnSpc>
              <a:spcPct val="90000"/>
            </a:lnSpc>
            <a:spcBef>
              <a:spcPct val="0"/>
            </a:spcBef>
            <a:spcAft>
              <a:spcPct val="15000"/>
            </a:spcAft>
            <a:buChar char="•"/>
          </a:pPr>
          <a:r>
            <a:rPr lang="en-US" sz="1400" kern="1200"/>
            <a:t>Outliers for Quote 17: [10]</a:t>
          </a:r>
        </a:p>
      </dsp:txBody>
      <dsp:txXfrm>
        <a:off x="50" y="521775"/>
        <a:ext cx="4838118" cy="3074399"/>
      </dsp:txXfrm>
    </dsp:sp>
    <dsp:sp modelId="{76D5AD0A-BDD1-4BEE-AF05-F7553391E3E9}">
      <dsp:nvSpPr>
        <dsp:cNvPr id="0" name=""/>
        <dsp:cNvSpPr/>
      </dsp:nvSpPr>
      <dsp:spPr>
        <a:xfrm>
          <a:off x="5515505" y="118575"/>
          <a:ext cx="4838118" cy="403200"/>
        </a:xfrm>
        <a:prstGeom prst="rect">
          <a:avLst/>
        </a:prstGeom>
        <a:gradFill rotWithShape="0">
          <a:gsLst>
            <a:gs pos="0">
              <a:schemeClr val="accent2">
                <a:hueOff val="-163190"/>
                <a:satOff val="-9432"/>
                <a:lumOff val="12941"/>
                <a:alphaOff val="0"/>
                <a:tint val="96000"/>
                <a:lumMod val="104000"/>
              </a:schemeClr>
            </a:gs>
            <a:gs pos="100000">
              <a:schemeClr val="accent2">
                <a:hueOff val="-163190"/>
                <a:satOff val="-9432"/>
                <a:lumOff val="12941"/>
                <a:alphaOff val="0"/>
                <a:shade val="90000"/>
                <a:lumMod val="90000"/>
              </a:schemeClr>
            </a:gs>
          </a:gsLst>
          <a:lin ang="5400000" scaled="0"/>
        </a:gradFill>
        <a:ln w="9525" cap="rnd" cmpd="sng" algn="ctr">
          <a:solidFill>
            <a:schemeClr val="accent2">
              <a:hueOff val="-163190"/>
              <a:satOff val="-9432"/>
              <a:lumOff val="1294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Z-scores</a:t>
          </a:r>
        </a:p>
      </dsp:txBody>
      <dsp:txXfrm>
        <a:off x="5515505" y="118575"/>
        <a:ext cx="4838118" cy="403200"/>
      </dsp:txXfrm>
    </dsp:sp>
    <dsp:sp modelId="{8EDBF5E0-DB5C-4B79-AC19-F11A386018B4}">
      <dsp:nvSpPr>
        <dsp:cNvPr id="0" name=""/>
        <dsp:cNvSpPr/>
      </dsp:nvSpPr>
      <dsp:spPr>
        <a:xfrm>
          <a:off x="5515505" y="521775"/>
          <a:ext cx="4838118" cy="3074399"/>
        </a:xfrm>
        <a:prstGeom prst="rect">
          <a:avLst/>
        </a:prstGeom>
        <a:solidFill>
          <a:schemeClr val="accent2">
            <a:tint val="40000"/>
            <a:alpha val="90000"/>
            <a:hueOff val="-2258"/>
            <a:satOff val="-1241"/>
            <a:lumOff val="2447"/>
            <a:alphaOff val="0"/>
          </a:schemeClr>
        </a:solidFill>
        <a:ln w="9525" cap="rnd" cmpd="sng" algn="ctr">
          <a:solidFill>
            <a:schemeClr val="accent2">
              <a:tint val="40000"/>
              <a:alpha val="90000"/>
              <a:hueOff val="-2258"/>
              <a:satOff val="-1241"/>
              <a:lumOff val="244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Outliers for quote 6: [10] </a:t>
          </a:r>
        </a:p>
        <a:p>
          <a:pPr marL="114300" lvl="1" indent="-114300" algn="l" defTabSz="622300">
            <a:lnSpc>
              <a:spcPct val="90000"/>
            </a:lnSpc>
            <a:spcBef>
              <a:spcPct val="0"/>
            </a:spcBef>
            <a:spcAft>
              <a:spcPct val="15000"/>
            </a:spcAft>
            <a:buChar char="•"/>
          </a:pPr>
          <a:r>
            <a:rPr lang="en-US" sz="1400" kern="1200"/>
            <a:t>Outliers for quote 7: [10] </a:t>
          </a:r>
        </a:p>
        <a:p>
          <a:pPr marL="114300" lvl="1" indent="-114300" algn="l" defTabSz="622300">
            <a:lnSpc>
              <a:spcPct val="90000"/>
            </a:lnSpc>
            <a:spcBef>
              <a:spcPct val="0"/>
            </a:spcBef>
            <a:spcAft>
              <a:spcPct val="15000"/>
            </a:spcAft>
            <a:buChar char="•"/>
          </a:pPr>
          <a:r>
            <a:rPr lang="en-US" sz="1400" kern="1200"/>
            <a:t>Outliers for quote 11: [10] </a:t>
          </a:r>
        </a:p>
        <a:p>
          <a:pPr marL="114300" lvl="1" indent="-114300" algn="l" defTabSz="622300">
            <a:lnSpc>
              <a:spcPct val="90000"/>
            </a:lnSpc>
            <a:spcBef>
              <a:spcPct val="0"/>
            </a:spcBef>
            <a:spcAft>
              <a:spcPct val="15000"/>
            </a:spcAft>
            <a:buChar char="•"/>
          </a:pPr>
          <a:r>
            <a:rPr lang="en-US" sz="1400" kern="1200"/>
            <a:t>Outliers for quote 14: [10]</a:t>
          </a:r>
        </a:p>
      </dsp:txBody>
      <dsp:txXfrm>
        <a:off x="5515505" y="521775"/>
        <a:ext cx="4838118" cy="30743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B4B7D8-5F73-46E0-AFFA-578CF8056F57}" type="datetime1">
              <a:rPr lang="en-GB" smtClean="0"/>
              <a:t>14/11/2022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390072-7573-42AF-BE86-22AFB85EB730}" type="slidenum">
              <a:rPr lang="en-GB" smtClean="0"/>
              <a:t>‹#›</a:t>
            </a:fld>
            <a:endParaRPr lang="en-GB"/>
          </a:p>
        </p:txBody>
      </p:sp>
    </p:spTree>
    <p:extLst>
      <p:ext uri="{BB962C8B-B14F-4D97-AF65-F5344CB8AC3E}">
        <p14:creationId xmlns:p14="http://schemas.microsoft.com/office/powerpoint/2010/main" val="28799842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B0580D-D192-4D6A-871C-347D5F1188AF}" type="datetime1">
              <a:rPr lang="en-GB" noProof="0" smtClean="0"/>
              <a:t>14/11/2022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6C31A-2EB5-4603-ABD7-300432EEB984}" type="slidenum">
              <a:rPr lang="en-GB" noProof="0" smtClean="0"/>
              <a:t>‹#›</a:t>
            </a:fld>
            <a:endParaRPr lang="en-GB" noProof="0"/>
          </a:p>
        </p:txBody>
      </p:sp>
    </p:spTree>
    <p:extLst>
      <p:ext uri="{BB962C8B-B14F-4D97-AF65-F5344CB8AC3E}">
        <p14:creationId xmlns:p14="http://schemas.microsoft.com/office/powerpoint/2010/main" val="1931548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F96C31A-2EB5-4603-ABD7-300432EEB984}" type="slidenum">
              <a:rPr lang="en-GB" smtClean="0"/>
              <a:t>1</a:t>
            </a:fld>
            <a:endParaRPr lang="en-GB"/>
          </a:p>
        </p:txBody>
      </p:sp>
    </p:spTree>
    <p:extLst>
      <p:ext uri="{BB962C8B-B14F-4D97-AF65-F5344CB8AC3E}">
        <p14:creationId xmlns:p14="http://schemas.microsoft.com/office/powerpoint/2010/main" val="1922970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n-GB" noProof="0"/>
              <a:t>Click to edit Master title style</a:t>
            </a:r>
          </a:p>
        </p:txBody>
      </p:sp>
      <p:sp>
        <p:nvSpPr>
          <p:cNvPr id="3" name="Subtitle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p>
        </p:txBody>
      </p:sp>
      <p:sp>
        <p:nvSpPr>
          <p:cNvPr id="4" name="Date Placeholder 3"/>
          <p:cNvSpPr>
            <a:spLocks noGrp="1"/>
          </p:cNvSpPr>
          <p:nvPr>
            <p:ph type="dt" sz="half" idx="10"/>
          </p:nvPr>
        </p:nvSpPr>
        <p:spPr/>
        <p:txBody>
          <a:bodyPr rtlCol="0"/>
          <a:lstStyle/>
          <a:p>
            <a:pPr rtl="0"/>
            <a:fld id="{B28934CA-0119-4180-8CC4-57D24A9726B6}" type="datetime1">
              <a:rPr lang="en-GB" noProof="0" smtClean="0"/>
              <a:t>14/11/2022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3A98EE3D-8CD1-4C3F-BD1C-C98C9596463C}" type="slidenum">
              <a:rPr lang="en-GB" noProof="0" smtClean="0"/>
              <a:pPr rtl="0"/>
              <a:t>‹#›</a:t>
            </a:fld>
            <a:endParaRPr lang="en-GB" noProof="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n-GB" noProof="0"/>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7F378273-B257-41D6-9D03-C4EA530897E8}" type="datetime1">
              <a:rPr lang="en-GB" noProof="0" smtClean="0"/>
              <a:t>14/11/2022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rtlCol="0" anchor="ctr">
            <a:normAutofit/>
          </a:bodyPr>
          <a:lstStyle>
            <a:lvl1pPr>
              <a:defRPr sz="4000"/>
            </a:lvl1pPr>
          </a:lstStyle>
          <a:p>
            <a:pPr rtl="0"/>
            <a:r>
              <a:rPr lang="en-GB" noProof="0"/>
              <a:t>Click to edit Master title style</a:t>
            </a:r>
          </a:p>
        </p:txBody>
      </p:sp>
      <p:sp>
        <p:nvSpPr>
          <p:cNvPr id="4" name="Text Placeholder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9E0AE121-8B9A-4901-A9DD-299EC053A235}" type="datetime1">
              <a:rPr lang="en-GB" noProof="0" smtClean="0"/>
              <a:t>14/11/2022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rtlCol="0" anchor="ctr">
            <a:normAutofit/>
          </a:bodyPr>
          <a:lstStyle>
            <a:lvl1pPr>
              <a:defRPr sz="3600"/>
            </a:lvl1pPr>
          </a:lstStyle>
          <a:p>
            <a:pPr rtl="0"/>
            <a:r>
              <a:rPr lang="en-GB" noProof="0"/>
              <a:t>Click to edit Master title style</a:t>
            </a:r>
          </a:p>
        </p:txBody>
      </p:sp>
      <p:sp>
        <p:nvSpPr>
          <p:cNvPr id="12" name="Text Placeholder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4" name="Text Placeholder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D03E6F20-2E87-44D1-A57D-51341C95D3EC}" type="datetime1">
              <a:rPr lang="en-GB" noProof="0" smtClean="0"/>
              <a:t>14/11/2022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n-GB" sz="8000" noProof="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rtlCol="0" anchor="b"/>
          <a:lstStyle>
            <a:lvl1pPr>
              <a:defRPr sz="3200"/>
            </a:lvl1pPr>
          </a:lstStyle>
          <a:p>
            <a:pPr rtl="0"/>
            <a:r>
              <a:rPr lang="en-GB" noProof="0"/>
              <a:t>Click to edit Master title style</a:t>
            </a:r>
          </a:p>
        </p:txBody>
      </p:sp>
      <p:sp>
        <p:nvSpPr>
          <p:cNvPr id="4" name="Text Placeholder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85D36C4B-3F98-4586-BC3C-C7231C8F3800}" type="datetime1">
              <a:rPr lang="en-GB" noProof="0" smtClean="0"/>
              <a:t>14/11/2022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rtlCol="0"/>
          <a:lstStyle/>
          <a:p>
            <a:pPr rtl="0"/>
            <a:r>
              <a:rPr lang="en-GB" noProof="0"/>
              <a:t>Click to edit Master title style</a:t>
            </a:r>
          </a:p>
        </p:txBody>
      </p:sp>
      <p:sp>
        <p:nvSpPr>
          <p:cNvPr id="7" name="Text Placeholder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8" name="Text Placeholder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9" name="Text Placeholder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0" name="Text Placeholder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11" name="Text Placeholder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2" name="Text Placeholder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3" name="Date Placeholder 2"/>
          <p:cNvSpPr>
            <a:spLocks noGrp="1"/>
          </p:cNvSpPr>
          <p:nvPr>
            <p:ph type="dt" sz="half" idx="10"/>
          </p:nvPr>
        </p:nvSpPr>
        <p:spPr/>
        <p:txBody>
          <a:bodyPr rtlCol="0"/>
          <a:lstStyle/>
          <a:p>
            <a:pPr rtl="0"/>
            <a:fld id="{40F1CDDC-CE9E-4E81-A949-E91A9D78E4AA}" type="datetime1">
              <a:rPr lang="en-GB" noProof="0" smtClean="0"/>
              <a:t>14/11/2022</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rtlCol="0"/>
          <a:lstStyle/>
          <a:p>
            <a:pPr rtl="0"/>
            <a:r>
              <a:rPr lang="en-GB" noProof="0"/>
              <a:t>Click to edit Master title style</a:t>
            </a:r>
          </a:p>
        </p:txBody>
      </p:sp>
      <p:sp>
        <p:nvSpPr>
          <p:cNvPr id="19" name="Text Placeholder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21" name="Text Placeholder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22" name="Text Placeholder 4"/>
          <p:cNvSpPr>
            <a:spLocks noGrp="1"/>
          </p:cNvSpPr>
          <p:nvPr>
            <p:ph type="body" sz="quarter" idx="3"/>
          </p:nvPr>
        </p:nvSpPr>
        <p:spPr>
          <a:xfrm>
            <a:off x="4442788"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24" name="Text Placeholder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25" name="Text Placeholder 4"/>
          <p:cNvSpPr>
            <a:spLocks noGrp="1"/>
          </p:cNvSpPr>
          <p:nvPr>
            <p:ph type="body" sz="quarter" idx="13"/>
          </p:nvPr>
        </p:nvSpPr>
        <p:spPr>
          <a:xfrm>
            <a:off x="7966697"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27" name="Text Placeholder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3" name="Date Placeholder 2"/>
          <p:cNvSpPr>
            <a:spLocks noGrp="1"/>
          </p:cNvSpPr>
          <p:nvPr>
            <p:ph type="dt" sz="half" idx="10"/>
          </p:nvPr>
        </p:nvSpPr>
        <p:spPr/>
        <p:txBody>
          <a:bodyPr rtlCol="0"/>
          <a:lstStyle/>
          <a:p>
            <a:pPr rtl="0"/>
            <a:fld id="{3F88589A-9F94-479B-96EC-78C77B5000BB}" type="datetime1">
              <a:rPr lang="en-GB" noProof="0" smtClean="0"/>
              <a:t>14/11/2022</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Vertical Text Placeholder 2"/>
          <p:cNvSpPr>
            <a:spLocks noGrp="1"/>
          </p:cNvSpPr>
          <p:nvPr>
            <p:ph type="body" orient="vert" idx="1"/>
          </p:nvPr>
        </p:nvSpPr>
        <p:spPr/>
        <p:txBody>
          <a:bodyPr vert="eaVert" rtlCol="0" anchor="t"/>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p:cNvSpPr>
            <a:spLocks noGrp="1"/>
          </p:cNvSpPr>
          <p:nvPr>
            <p:ph type="dt" sz="half" idx="10"/>
          </p:nvPr>
        </p:nvSpPr>
        <p:spPr/>
        <p:txBody>
          <a:bodyPr rtlCol="0"/>
          <a:lstStyle/>
          <a:p>
            <a:pPr rtl="0"/>
            <a:fld id="{C059EAE2-48DE-4A2B-A853-C0E0558497B1}" type="datetime1">
              <a:rPr lang="en-GB" noProof="0" smtClean="0"/>
              <a:t>14/11/2022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rtlCol="0"/>
          <a:lstStyle>
            <a:lvl1pPr algn="l">
              <a:defRPr/>
            </a:lvl1pPr>
          </a:lstStyle>
          <a:p>
            <a:pPr rtl="0"/>
            <a:r>
              <a:rPr lang="en-GB" noProof="0"/>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rtlCol="0" anchor="t"/>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p:cNvSpPr>
            <a:spLocks noGrp="1"/>
          </p:cNvSpPr>
          <p:nvPr>
            <p:ph type="dt" sz="half" idx="10"/>
          </p:nvPr>
        </p:nvSpPr>
        <p:spPr/>
        <p:txBody>
          <a:bodyPr rtlCol="0"/>
          <a:lstStyle/>
          <a:p>
            <a:pPr rtl="0"/>
            <a:fld id="{6FB4FCB1-77E9-48D9-85B1-C3A3AC5CECA8}" type="datetime1">
              <a:rPr lang="en-GB" noProof="0" smtClean="0"/>
              <a:t>14/11/2022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p:cNvSpPr>
            <a:spLocks noGrp="1"/>
          </p:cNvSpPr>
          <p:nvPr>
            <p:ph type="dt" sz="half" idx="10"/>
          </p:nvPr>
        </p:nvSpPr>
        <p:spPr/>
        <p:txBody>
          <a:bodyPr rtlCol="0"/>
          <a:lstStyle/>
          <a:p>
            <a:pPr rtl="0"/>
            <a:fld id="{0C69FA17-ED0E-4688-B3FE-A99D5B41FD97}" type="datetime1">
              <a:rPr lang="en-GB" noProof="0" smtClean="0"/>
              <a:t>14/11/2022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rtlCol="0" anchor="b"/>
          <a:lstStyle>
            <a:lvl1pPr algn="ctr">
              <a:defRPr sz="4000" b="0" cap="none"/>
            </a:lvl1pPr>
          </a:lstStyle>
          <a:p>
            <a:pPr rtl="0"/>
            <a:r>
              <a:rPr lang="en-GB" noProof="0"/>
              <a:t>Click to edit Master title style</a:t>
            </a:r>
          </a:p>
        </p:txBody>
      </p:sp>
      <p:sp>
        <p:nvSpPr>
          <p:cNvPr id="3" name="Text Placeholder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1B10C85C-98E0-4881-85B4-44CCCA82E304}" type="datetime1">
              <a:rPr lang="en-GB" noProof="0" smtClean="0"/>
              <a:t>14/11/2022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3A98EE3D-8CD1-4C3F-BD1C-C98C9596463C}" type="slidenum">
              <a:rPr lang="en-GB" noProof="0" smtClean="0"/>
              <a:pPr rtl="0"/>
              <a:t>‹#›</a:t>
            </a:fld>
            <a:endParaRPr lang="en-GB" noProof="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rtlCol="0"/>
          <a:lstStyle/>
          <a:p>
            <a:pPr rtl="0"/>
            <a:r>
              <a:rPr lang="en-GB" noProof="0"/>
              <a:t>Click to edit Master title style</a:t>
            </a:r>
          </a:p>
        </p:txBody>
      </p:sp>
      <p:sp>
        <p:nvSpPr>
          <p:cNvPr id="3" name="Content Placeholder 2"/>
          <p:cNvSpPr>
            <a:spLocks noGrp="1"/>
          </p:cNvSpPr>
          <p:nvPr>
            <p:ph sz="half" idx="1"/>
          </p:nvPr>
        </p:nvSpPr>
        <p:spPr>
          <a:xfrm>
            <a:off x="913795" y="2076450"/>
            <a:ext cx="4856841" cy="3622671"/>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Content Placeholder 3"/>
          <p:cNvSpPr>
            <a:spLocks noGrp="1"/>
          </p:cNvSpPr>
          <p:nvPr>
            <p:ph sz="half" idx="2"/>
          </p:nvPr>
        </p:nvSpPr>
        <p:spPr>
          <a:xfrm>
            <a:off x="6410716" y="2076451"/>
            <a:ext cx="4856841" cy="3622672"/>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5" name="Date Placeholder 4"/>
          <p:cNvSpPr>
            <a:spLocks noGrp="1"/>
          </p:cNvSpPr>
          <p:nvPr>
            <p:ph type="dt" sz="half" idx="10"/>
          </p:nvPr>
        </p:nvSpPr>
        <p:spPr/>
        <p:txBody>
          <a:bodyPr rtlCol="0"/>
          <a:lstStyle/>
          <a:p>
            <a:pPr rtl="0"/>
            <a:fld id="{89CB0766-594A-426B-9FE4-4958A2F136E3}" type="datetime1">
              <a:rPr lang="en-GB" noProof="0" smtClean="0"/>
              <a:t>14/11/2022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rtlCol="0"/>
          <a:lstStyle>
            <a:lvl1pPr>
              <a:defRPr/>
            </a:lvl1pPr>
          </a:lstStyle>
          <a:p>
            <a:pPr rtl="0"/>
            <a:r>
              <a:rPr lang="en-GB" noProof="0"/>
              <a:t>Click to edit Master title style</a:t>
            </a:r>
          </a:p>
        </p:txBody>
      </p:sp>
      <p:sp>
        <p:nvSpPr>
          <p:cNvPr id="3" name="Text Placeholder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5" name="Text Placeholder 4"/>
          <p:cNvSpPr>
            <a:spLocks noGrp="1"/>
          </p:cNvSpPr>
          <p:nvPr>
            <p:ph type="body" sz="quarter" idx="3"/>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7" name="Date Placeholder 6"/>
          <p:cNvSpPr>
            <a:spLocks noGrp="1"/>
          </p:cNvSpPr>
          <p:nvPr>
            <p:ph type="dt" sz="half" idx="10"/>
          </p:nvPr>
        </p:nvSpPr>
        <p:spPr/>
        <p:txBody>
          <a:bodyPr rtlCol="0"/>
          <a:lstStyle/>
          <a:p>
            <a:pPr rtl="0"/>
            <a:fld id="{C80D6FFC-13D9-4158-9C5F-7D7F4647F9EC}" type="datetime1">
              <a:rPr lang="en-GB" noProof="0" smtClean="0"/>
              <a:t>14/11/2022</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Date Placeholder 2"/>
          <p:cNvSpPr>
            <a:spLocks noGrp="1"/>
          </p:cNvSpPr>
          <p:nvPr>
            <p:ph type="dt" sz="half" idx="10"/>
          </p:nvPr>
        </p:nvSpPr>
        <p:spPr/>
        <p:txBody>
          <a:bodyPr rtlCol="0"/>
          <a:lstStyle/>
          <a:p>
            <a:pPr rtl="0"/>
            <a:fld id="{BA8188F4-EDF0-4CA0-8683-DC7D0D6460D2}" type="datetime1">
              <a:rPr lang="en-GB" noProof="0" smtClean="0"/>
              <a:t>14/11/2022</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A1B92011-FD35-4AB9-BFB6-3715347611B7}" type="datetime1">
              <a:rPr lang="en-GB" noProof="0" smtClean="0"/>
              <a:t>14/11/2022</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n-GB" noProof="0"/>
              <a:t>Click to edit Master title style</a:t>
            </a:r>
          </a:p>
        </p:txBody>
      </p:sp>
      <p:sp>
        <p:nvSpPr>
          <p:cNvPr id="3" name="Content Placeholder 2"/>
          <p:cNvSpPr>
            <a:spLocks noGrp="1"/>
          </p:cNvSpPr>
          <p:nvPr>
            <p:ph idx="1"/>
          </p:nvPr>
        </p:nvSpPr>
        <p:spPr>
          <a:xfrm>
            <a:off x="4855633" y="609600"/>
            <a:ext cx="6411924" cy="5080001"/>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Text Placeholder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E8C019AC-C44C-42DD-BE93-39DC4684B800}" type="datetime1">
              <a:rPr lang="en-GB" noProof="0" smtClean="0"/>
              <a:t>14/11/2022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pPr rtl="0"/>
              <a:t>‹#›</a:t>
            </a:fld>
            <a:endParaRPr lang="en-GB" noProof="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n-GB" noProof="0"/>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4" name="Text Placeholder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AE3451BE-2F3E-4988-93FC-4A02EB375F74}" type="datetime1">
              <a:rPr lang="en-GB" noProof="0" smtClean="0"/>
              <a:t>14/11/2022</a:t>
            </a:fld>
            <a:endParaRPr lang="en-GB" noProof="0"/>
          </a:p>
        </p:txBody>
      </p:sp>
      <p:sp>
        <p:nvSpPr>
          <p:cNvPr id="6" name="Footer Placeholder 5"/>
          <p:cNvSpPr>
            <a:spLocks noGrp="1"/>
          </p:cNvSpPr>
          <p:nvPr>
            <p:ph type="ftr" sz="quarter" idx="11"/>
          </p:nvPr>
        </p:nvSpPr>
        <p:spPr/>
        <p:txBody>
          <a:bodyPr rtlCol="0"/>
          <a:lstStyle/>
          <a:p>
            <a:pPr algn="l" rtl="0"/>
            <a:endParaRPr lang="en-GB" noProof="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en-GB" noProof="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02D737B3-3368-409A-9094-EC92B057E405}" type="datetime1">
              <a:rPr lang="en-GB" noProof="0" smtClean="0"/>
              <a:t>14/11/2022</a:t>
            </a:fld>
            <a:endParaRPr lang="en-GB" noProof="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GB" noProof="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hyperlink" Target="https://creativecommons.org/licenses/by-nc-nd/3.0/" TargetMode="Externa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hyperlink" Target="https://www.boell.de/en/2016/05/25/european-union-and-nuclear-disarmament-sensitive-question" TargetMode="External"/><Relationship Id="rId5" Type="http://schemas.openxmlformats.org/officeDocument/2006/relationships/image" Target="../media/image6.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hyperlink" Target="https://creativecommons.org/licenses/by-nc-nd/3.0/" TargetMode="External"/><Relationship Id="rId4" Type="http://schemas.openxmlformats.org/officeDocument/2006/relationships/hyperlink" Target="https://www.flickr.com/photos/7445600@N05/103292768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ngimg.com/download/52974"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36D6AB35-B98F-EE3B-4688-E19424952666}"/>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11215" b="4516"/>
          <a:stretch/>
        </p:blipFill>
        <p:spPr>
          <a:xfrm>
            <a:off x="20" y="10"/>
            <a:ext cx="12191980" cy="6857990"/>
          </a:xfrm>
          <a:prstGeom prst="rect">
            <a:avLst/>
          </a:prstGeom>
        </p:spPr>
      </p:pic>
      <p:sp useBgFill="1">
        <p:nvSpPr>
          <p:cNvPr id="9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80733" y="2074339"/>
            <a:ext cx="7219954" cy="1828801"/>
          </a:xfrm>
        </p:spPr>
        <p:txBody>
          <a:bodyPr rtlCol="0">
            <a:normAutofit/>
          </a:bodyPr>
          <a:lstStyle/>
          <a:p>
            <a:r>
              <a:rPr lang="en-GB" sz="4800">
                <a:ln>
                  <a:solidFill>
                    <a:prstClr val="black">
                      <a:lumMod val="75000"/>
                      <a:lumOff val="25000"/>
                      <a:alpha val="10000"/>
                    </a:prstClr>
                  </a:solidFill>
                </a:ln>
                <a:effectLst>
                  <a:outerShdw blurRad="9525" dist="25400" dir="14640000" algn="tl" rotWithShape="0">
                    <a:prstClr val="black">
                      <a:alpha val="30000"/>
                    </a:prstClr>
                  </a:outerShdw>
                </a:effectLst>
              </a:rPr>
              <a:t>Behavioural Research and Experiment Design Project</a:t>
            </a:r>
            <a:endParaRPr lang="en-GB" sz="480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480733" y="3903138"/>
            <a:ext cx="7219954" cy="1049867"/>
          </a:xfrm>
        </p:spPr>
        <p:txBody>
          <a:bodyPr rtlCol="0">
            <a:normAutofit/>
          </a:bodyPr>
          <a:lstStyle/>
          <a:p>
            <a:r>
              <a:rPr lang="en-GB">
                <a:ln>
                  <a:solidFill>
                    <a:prstClr val="black">
                      <a:lumMod val="75000"/>
                      <a:lumOff val="25000"/>
                      <a:alpha val="10000"/>
                    </a:prstClr>
                  </a:solidFill>
                </a:ln>
                <a:solidFill>
                  <a:srgbClr val="DCAE66"/>
                </a:solidFill>
                <a:effectLst>
                  <a:outerShdw blurRad="9525" dist="25400" dir="14640000" algn="tl" rotWithShape="0">
                    <a:prstClr val="black">
                      <a:alpha val="30000"/>
                    </a:prstClr>
                  </a:outerShdw>
                </a:effectLst>
              </a:rPr>
              <a:t>Pranoy J, 2019115004</a:t>
            </a:r>
          </a:p>
          <a:p>
            <a:r>
              <a:rPr lang="en-GB">
                <a:ln>
                  <a:solidFill>
                    <a:prstClr val="black">
                      <a:lumMod val="75000"/>
                      <a:lumOff val="25000"/>
                      <a:alpha val="10000"/>
                    </a:prstClr>
                  </a:solidFill>
                </a:ln>
                <a:solidFill>
                  <a:srgbClr val="DCAE66"/>
                </a:solidFill>
                <a:effectLst>
                  <a:outerShdw blurRad="9525" dist="25400" dir="14640000" algn="tl" rotWithShape="0">
                    <a:prstClr val="black">
                      <a:alpha val="30000"/>
                    </a:prstClr>
                  </a:outerShdw>
                </a:effectLst>
              </a:rPr>
              <a:t>Vivek R, 2019112020</a:t>
            </a:r>
          </a:p>
        </p:txBody>
      </p:sp>
      <p:sp>
        <p:nvSpPr>
          <p:cNvPr id="9" name="TextBox 8">
            <a:extLst>
              <a:ext uri="{FF2B5EF4-FFF2-40B4-BE49-F238E27FC236}">
                <a16:creationId xmlns:a16="http://schemas.microsoft.com/office/drawing/2014/main" id="{7C8E0658-3483-6DD7-A331-A5AC171FEC78}"/>
              </a:ext>
            </a:extLst>
          </p:cNvPr>
          <p:cNvSpPr txBox="1"/>
          <p:nvPr/>
        </p:nvSpPr>
        <p:spPr>
          <a:xfrm>
            <a:off x="9654126" y="6657945"/>
            <a:ext cx="25378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Free Images : technology, microphone, radio, close up, macro ...">
            <a:extLst>
              <a:ext uri="{FF2B5EF4-FFF2-40B4-BE49-F238E27FC236}">
                <a16:creationId xmlns:a16="http://schemas.microsoft.com/office/drawing/2014/main" id="{EE36BB81-0C05-F832-C211-A32C4254B68A}"/>
              </a:ext>
            </a:extLst>
          </p:cNvPr>
          <p:cNvPicPr>
            <a:picLocks noChangeAspect="1"/>
          </p:cNvPicPr>
          <p:nvPr/>
        </p:nvPicPr>
        <p:blipFill rotWithShape="1">
          <a:blip r:embed="rId2">
            <a:alphaModFix amt="25000"/>
          </a:blip>
          <a:srcRect t="7750" b="7980"/>
          <a:stretch/>
        </p:blipFill>
        <p:spPr>
          <a:xfrm>
            <a:off x="20" y="10"/>
            <a:ext cx="12191980" cy="6857990"/>
          </a:xfrm>
          <a:prstGeom prst="rect">
            <a:avLst/>
          </a:prstGeom>
        </p:spPr>
      </p:pic>
      <p:sp>
        <p:nvSpPr>
          <p:cNvPr id="2" name="Title 1">
            <a:extLst>
              <a:ext uri="{FF2B5EF4-FFF2-40B4-BE49-F238E27FC236}">
                <a16:creationId xmlns:a16="http://schemas.microsoft.com/office/drawing/2014/main" id="{D8307F1B-DD3F-03CF-1D26-139CD0CA318D}"/>
              </a:ext>
            </a:extLst>
          </p:cNvPr>
          <p:cNvSpPr>
            <a:spLocks noGrp="1"/>
          </p:cNvSpPr>
          <p:nvPr>
            <p:ph type="title"/>
          </p:nvPr>
        </p:nvSpPr>
        <p:spPr>
          <a:xfrm>
            <a:off x="913795" y="609600"/>
            <a:ext cx="10353762" cy="1257300"/>
          </a:xfrm>
        </p:spPr>
        <p:txBody>
          <a:bodyPr>
            <a:normAutofit/>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Phase 2</a:t>
            </a:r>
            <a:endParaRPr lang="en-US" dirty="0"/>
          </a:p>
        </p:txBody>
      </p:sp>
      <p:sp>
        <p:nvSpPr>
          <p:cNvPr id="3" name="Content Placeholder 2">
            <a:extLst>
              <a:ext uri="{FF2B5EF4-FFF2-40B4-BE49-F238E27FC236}">
                <a16:creationId xmlns:a16="http://schemas.microsoft.com/office/drawing/2014/main" id="{8238B956-1CBC-405E-56DB-97640269BB73}"/>
              </a:ext>
            </a:extLst>
          </p:cNvPr>
          <p:cNvSpPr>
            <a:spLocks noGrp="1"/>
          </p:cNvSpPr>
          <p:nvPr>
            <p:ph idx="1"/>
          </p:nvPr>
        </p:nvSpPr>
        <p:spPr>
          <a:xfrm>
            <a:off x="913795" y="2076450"/>
            <a:ext cx="10353762" cy="3714749"/>
          </a:xfrm>
        </p:spPr>
        <p:txBody>
          <a:bodyPr anchor="ctr">
            <a:normAutofit/>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The first set of stimuli is provided here</a:t>
            </a: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The Stimuli</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Quotes from political leaders </a:t>
            </a:r>
            <a:r>
              <a:rPr lang="en-US" u="sng" dirty="0">
                <a:ln>
                  <a:solidFill>
                    <a:prstClr val="black">
                      <a:lumMod val="75000"/>
                      <a:lumOff val="25000"/>
                      <a:alpha val="10000"/>
                    </a:prstClr>
                  </a:solidFill>
                </a:ln>
                <a:effectLst>
                  <a:outerShdw blurRad="9525" dist="25400" dir="14640000" algn="tl" rotWithShape="0">
                    <a:prstClr val="black">
                      <a:alpha val="30000"/>
                    </a:prstClr>
                  </a:outerShdw>
                </a:effectLst>
              </a:rPr>
              <a:t>from past centuries</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Ratings the perceived nationalistic intent of the quote</a:t>
            </a: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Additional information to check for characteristic traits</a:t>
            </a: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Set a precedent</a:t>
            </a: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Why quotes, specifically?</a:t>
            </a:r>
          </a:p>
        </p:txBody>
      </p:sp>
    </p:spTree>
    <p:extLst>
      <p:ext uri="{BB962C8B-B14F-4D97-AF65-F5344CB8AC3E}">
        <p14:creationId xmlns:p14="http://schemas.microsoft.com/office/powerpoint/2010/main" val="341818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Free Images : technology, microphone, radio, close up, macro ...">
            <a:extLst>
              <a:ext uri="{FF2B5EF4-FFF2-40B4-BE49-F238E27FC236}">
                <a16:creationId xmlns:a16="http://schemas.microsoft.com/office/drawing/2014/main" id="{8717AA08-C555-7F86-5ADE-783D4B62229B}"/>
              </a:ext>
            </a:extLst>
          </p:cNvPr>
          <p:cNvPicPr>
            <a:picLocks noChangeAspect="1"/>
          </p:cNvPicPr>
          <p:nvPr/>
        </p:nvPicPr>
        <p:blipFill rotWithShape="1">
          <a:blip r:embed="rId2">
            <a:alphaModFix amt="25000"/>
          </a:blip>
          <a:srcRect t="7750" b="7980"/>
          <a:stretch/>
        </p:blipFill>
        <p:spPr>
          <a:xfrm>
            <a:off x="20" y="10"/>
            <a:ext cx="12191980" cy="6857990"/>
          </a:xfrm>
          <a:prstGeom prst="rect">
            <a:avLst/>
          </a:prstGeom>
        </p:spPr>
      </p:pic>
      <p:sp>
        <p:nvSpPr>
          <p:cNvPr id="2" name="Title 1">
            <a:extLst>
              <a:ext uri="{FF2B5EF4-FFF2-40B4-BE49-F238E27FC236}">
                <a16:creationId xmlns:a16="http://schemas.microsoft.com/office/drawing/2014/main" id="{3A748D2C-B245-81BE-DBF5-A5A33E8B796F}"/>
              </a:ext>
            </a:extLst>
          </p:cNvPr>
          <p:cNvSpPr>
            <a:spLocks noGrp="1"/>
          </p:cNvSpPr>
          <p:nvPr>
            <p:ph type="title"/>
          </p:nvPr>
        </p:nvSpPr>
        <p:spPr>
          <a:xfrm>
            <a:off x="913795" y="609600"/>
            <a:ext cx="10353762" cy="1257300"/>
          </a:xfrm>
        </p:spPr>
        <p:txBody>
          <a:bodyPr>
            <a:normAutofit/>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Phase 3</a:t>
            </a:r>
            <a:endParaRPr lang="en-US" dirty="0"/>
          </a:p>
        </p:txBody>
      </p:sp>
      <p:sp>
        <p:nvSpPr>
          <p:cNvPr id="3" name="Content Placeholder 2">
            <a:extLst>
              <a:ext uri="{FF2B5EF4-FFF2-40B4-BE49-F238E27FC236}">
                <a16:creationId xmlns:a16="http://schemas.microsoft.com/office/drawing/2014/main" id="{7FBF75B9-F2C9-340D-504A-4FB05DAFB4D1}"/>
              </a:ext>
            </a:extLst>
          </p:cNvPr>
          <p:cNvSpPr>
            <a:spLocks noGrp="1"/>
          </p:cNvSpPr>
          <p:nvPr>
            <p:ph idx="1"/>
          </p:nvPr>
        </p:nvSpPr>
        <p:spPr>
          <a:xfrm>
            <a:off x="913795" y="2076450"/>
            <a:ext cx="10353762" cy="3714749"/>
          </a:xfrm>
        </p:spPr>
        <p:txBody>
          <a:bodyPr anchor="ctr">
            <a:normAutofit/>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The second set of stimuli is provided here.</a:t>
            </a: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Similar set of questions</a:t>
            </a: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Additional question:</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Associating phase 3 with phase 2</a:t>
            </a: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What's different between the quotes?</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Contemporary leaders</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Explicitly chosen not to represent the Indian nation</a:t>
            </a:r>
          </a:p>
        </p:txBody>
      </p:sp>
    </p:spTree>
    <p:extLst>
      <p:ext uri="{BB962C8B-B14F-4D97-AF65-F5344CB8AC3E}">
        <p14:creationId xmlns:p14="http://schemas.microsoft.com/office/powerpoint/2010/main" val="1183784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5" descr="Free picture: empty, paper, pen, book, object">
            <a:extLst>
              <a:ext uri="{FF2B5EF4-FFF2-40B4-BE49-F238E27FC236}">
                <a16:creationId xmlns:a16="http://schemas.microsoft.com/office/drawing/2014/main" id="{DF33157A-46E7-2283-3A10-8AC2AD4D7706}"/>
              </a:ext>
            </a:extLst>
          </p:cNvPr>
          <p:cNvPicPr>
            <a:picLocks noChangeAspect="1"/>
          </p:cNvPicPr>
          <p:nvPr/>
        </p:nvPicPr>
        <p:blipFill rotWithShape="1">
          <a:blip r:embed="rId3">
            <a:alphaModFix amt="35000"/>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39DA5EE-76D6-49B6-B655-455E9C02135B}"/>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The Quotes</a:t>
            </a:r>
          </a:p>
        </p:txBody>
      </p:sp>
      <p:sp>
        <p:nvSpPr>
          <p:cNvPr id="3" name="Text Placeholder 2">
            <a:extLst>
              <a:ext uri="{FF2B5EF4-FFF2-40B4-BE49-F238E27FC236}">
                <a16:creationId xmlns:a16="http://schemas.microsoft.com/office/drawing/2014/main" id="{3EF027EF-1CA8-208D-C2A7-CE96A3D559A6}"/>
              </a:ext>
            </a:extLst>
          </p:cNvPr>
          <p:cNvSpPr>
            <a:spLocks noGrp="1"/>
          </p:cNvSpPr>
          <p:nvPr>
            <p:ph type="body" idx="1"/>
          </p:nvPr>
        </p:nvSpPr>
        <p:spPr>
          <a:xfrm>
            <a:off x="1370693" y="3773489"/>
            <a:ext cx="9440034" cy="1049867"/>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290829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8FDE-24B7-7FD8-00D0-59C15AEBD602}"/>
              </a:ext>
            </a:extLst>
          </p:cNvPr>
          <p:cNvSpPr>
            <a:spLocks noGrp="1"/>
          </p:cNvSpPr>
          <p:nvPr>
            <p:ph type="title"/>
          </p:nvPr>
        </p:nvSpPr>
        <p:spPr/>
        <p:txBody>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Background information</a:t>
            </a:r>
            <a:endParaRPr lang="en-US" dirty="0"/>
          </a:p>
        </p:txBody>
      </p:sp>
      <p:sp>
        <p:nvSpPr>
          <p:cNvPr id="3" name="Content Placeholder 2">
            <a:extLst>
              <a:ext uri="{FF2B5EF4-FFF2-40B4-BE49-F238E27FC236}">
                <a16:creationId xmlns:a16="http://schemas.microsoft.com/office/drawing/2014/main" id="{B16776A0-5E19-5C95-490B-0610EB9B3829}"/>
              </a:ext>
            </a:extLst>
          </p:cNvPr>
          <p:cNvSpPr>
            <a:spLocks noGrp="1"/>
          </p:cNvSpPr>
          <p:nvPr>
            <p:ph idx="1"/>
          </p:nvPr>
        </p:nvSpPr>
        <p:spPr/>
        <p:txBody>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Conditions for choosing a quote:</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Purely rhetoric</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Evidently referring to nationalistic sentiments</a:t>
            </a:r>
          </a:p>
          <a:p>
            <a:pPr indent="-305435">
              <a:lnSpc>
                <a:spcPct val="100000"/>
              </a:lnSpc>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Ascertaining the nature of a stimulus:</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Alliance of the speaker</a:t>
            </a:r>
          </a:p>
        </p:txBody>
      </p:sp>
    </p:spTree>
    <p:extLst>
      <p:ext uri="{BB962C8B-B14F-4D97-AF65-F5344CB8AC3E}">
        <p14:creationId xmlns:p14="http://schemas.microsoft.com/office/powerpoint/2010/main" val="274891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B3B10-2C0F-63DB-520D-AFEB83F727C6}"/>
              </a:ext>
            </a:extLst>
          </p:cNvPr>
          <p:cNvSpPr>
            <a:spLocks noGrp="1"/>
          </p:cNvSpPr>
          <p:nvPr>
            <p:ph type="title"/>
          </p:nvPr>
        </p:nvSpPr>
        <p:spPr/>
        <p:txBody>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Examples:</a:t>
            </a:r>
            <a:endParaRPr lang="en-US" dirty="0"/>
          </a:p>
        </p:txBody>
      </p:sp>
      <p:sp>
        <p:nvSpPr>
          <p:cNvPr id="3" name="Content Placeholder 2">
            <a:extLst>
              <a:ext uri="{FF2B5EF4-FFF2-40B4-BE49-F238E27FC236}">
                <a16:creationId xmlns:a16="http://schemas.microsoft.com/office/drawing/2014/main" id="{074A91C0-857F-1DF7-D453-76C289222A83}"/>
              </a:ext>
            </a:extLst>
          </p:cNvPr>
          <p:cNvSpPr>
            <a:spLocks noGrp="1"/>
          </p:cNvSpPr>
          <p:nvPr>
            <p:ph idx="1"/>
          </p:nvPr>
        </p:nvSpPr>
        <p:spPr/>
        <p:txBody>
          <a:bodyPr>
            <a:normAutofit fontScale="85000" lnSpcReduction="20000"/>
          </a:bodyPr>
          <a:lstStyle/>
          <a:p>
            <a:pPr marL="37465"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God favor our work, shape our will in the right way, bless our vision and bless us with the trust of our people. We have no desire to fight for ourselves; only for [the nation].</a:t>
            </a:r>
            <a:endParaRPr lang="en-US" dirty="0"/>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Hitler</a:t>
            </a:r>
            <a:endParaRPr lang="en-US" dirty="0"/>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Conservative</a:t>
            </a:r>
          </a:p>
          <a:p>
            <a:pPr indent="-305435"/>
            <a:r>
              <a:rPr lang="en-US" dirty="0">
                <a:ea typeface="+mn-lt"/>
                <a:cs typeface="+mn-lt"/>
              </a:rPr>
              <a:t>I am speaking to each of you today. To all of you who </a:t>
            </a:r>
            <a:r>
              <a:rPr lang="en-US" dirty="0" err="1">
                <a:ea typeface="+mn-lt"/>
                <a:cs typeface="+mn-lt"/>
              </a:rPr>
              <a:t>who</a:t>
            </a:r>
            <a:r>
              <a:rPr lang="en-US" dirty="0">
                <a:ea typeface="+mn-lt"/>
                <a:cs typeface="+mn-lt"/>
              </a:rPr>
              <a:t> make up together the people of [this nation]. We have a duty towards our country. We have inherited a great history, we have inherited a great humanist message.</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marL="719455" lvl="1" indent="-269875"/>
            <a:r>
              <a:rPr lang="en-US" dirty="0">
                <a:ea typeface="+mn-lt"/>
                <a:cs typeface="+mn-lt"/>
              </a:rPr>
              <a:t>Emmanuel Macron</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marL="719455" lvl="1" indent="-269875"/>
            <a:r>
              <a:rPr lang="en-US" dirty="0">
                <a:ea typeface="+mn-lt"/>
                <a:cs typeface="+mn-lt"/>
              </a:rPr>
              <a:t>Liberal</a:t>
            </a:r>
            <a:br>
              <a:rPr lang="en-US" dirty="0"/>
            </a:b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3133255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6" descr="A picture containing floor, indoor, wooden, caliper&#10;&#10;Description automatically generated">
            <a:extLst>
              <a:ext uri="{FF2B5EF4-FFF2-40B4-BE49-F238E27FC236}">
                <a16:creationId xmlns:a16="http://schemas.microsoft.com/office/drawing/2014/main" id="{FF61681C-BC4A-567A-499C-AF12C24CED47}"/>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13462"/>
          <a:stretch/>
        </p:blipFill>
        <p:spPr>
          <a:xfrm>
            <a:off x="20" y="10"/>
            <a:ext cx="12191980" cy="6857990"/>
          </a:xfrm>
          <a:prstGeom prst="rect">
            <a:avLst/>
          </a:prstGeom>
        </p:spPr>
      </p:pic>
      <p:sp>
        <p:nvSpPr>
          <p:cNvPr id="2" name="Title 1">
            <a:extLst>
              <a:ext uri="{FF2B5EF4-FFF2-40B4-BE49-F238E27FC236}">
                <a16:creationId xmlns:a16="http://schemas.microsoft.com/office/drawing/2014/main" id="{DABD5287-DEC5-BA5F-E26A-200A15FE755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Reliabilty of the Research Instrument</a:t>
            </a:r>
          </a:p>
        </p:txBody>
      </p:sp>
      <p:sp>
        <p:nvSpPr>
          <p:cNvPr id="3" name="Text Placeholder 2">
            <a:extLst>
              <a:ext uri="{FF2B5EF4-FFF2-40B4-BE49-F238E27FC236}">
                <a16:creationId xmlns:a16="http://schemas.microsoft.com/office/drawing/2014/main" id="{1768DE38-E80F-81A7-E3DB-10E63653BE0F}"/>
              </a:ext>
            </a:extLst>
          </p:cNvPr>
          <p:cNvSpPr>
            <a:spLocks noGrp="1"/>
          </p:cNvSpPr>
          <p:nvPr>
            <p:ph type="body" idx="1"/>
          </p:nvPr>
        </p:nvSpPr>
        <p:spPr>
          <a:xfrm>
            <a:off x="1370693" y="3773489"/>
            <a:ext cx="9440034" cy="1049867"/>
          </a:xfrm>
        </p:spPr>
        <p:txBody>
          <a:bodyPr vert="horz" lIns="91440" tIns="45720" rIns="91440" bIns="45720" rtlCol="0" anchor="t">
            <a:normAutofit/>
          </a:bodyPr>
          <a:lstStyle/>
          <a:p>
            <a:endParaRPr lang="en-US"/>
          </a:p>
        </p:txBody>
      </p:sp>
      <p:sp>
        <p:nvSpPr>
          <p:cNvPr id="7" name="TextBox 6">
            <a:extLst>
              <a:ext uri="{FF2B5EF4-FFF2-40B4-BE49-F238E27FC236}">
                <a16:creationId xmlns:a16="http://schemas.microsoft.com/office/drawing/2014/main" id="{06C87C08-C480-F9EE-B63C-E7757BC4508C}"/>
              </a:ext>
            </a:extLst>
          </p:cNvPr>
          <p:cNvSpPr txBox="1"/>
          <p:nvPr/>
        </p:nvSpPr>
        <p:spPr>
          <a:xfrm>
            <a:off x="9654126" y="6657945"/>
            <a:ext cx="25378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4164711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F662C799-B874-4F21-9E26-28BC92A6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9E4FFC-A81B-CC85-F026-E3FCF18D91BA}"/>
              </a:ext>
            </a:extLst>
          </p:cNvPr>
          <p:cNvSpPr>
            <a:spLocks noGrp="1"/>
          </p:cNvSpPr>
          <p:nvPr>
            <p:ph type="title"/>
          </p:nvPr>
        </p:nvSpPr>
        <p:spPr>
          <a:xfrm>
            <a:off x="633743" y="609599"/>
            <a:ext cx="3413156" cy="5273675"/>
          </a:xfrm>
        </p:spPr>
        <p:txBody>
          <a:bodyPr>
            <a:normAutofit/>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Internal Consistency</a:t>
            </a:r>
            <a:endParaRPr lang="en-US" dirty="0"/>
          </a:p>
        </p:txBody>
      </p:sp>
      <p:sp>
        <p:nvSpPr>
          <p:cNvPr id="3" name="Content Placeholder 2">
            <a:extLst>
              <a:ext uri="{FF2B5EF4-FFF2-40B4-BE49-F238E27FC236}">
                <a16:creationId xmlns:a16="http://schemas.microsoft.com/office/drawing/2014/main" id="{93657445-ABBB-5E05-6DEB-C97A3AA81A1E}"/>
              </a:ext>
            </a:extLst>
          </p:cNvPr>
          <p:cNvSpPr>
            <a:spLocks noGrp="1"/>
          </p:cNvSpPr>
          <p:nvPr>
            <p:ph idx="1"/>
          </p:nvPr>
        </p:nvSpPr>
        <p:spPr>
          <a:xfrm>
            <a:off x="4680641" y="659342"/>
            <a:ext cx="6889687" cy="2950446"/>
          </a:xfrm>
        </p:spPr>
        <p:txBody>
          <a:bodyPr anchor="ctr">
            <a:normAutofit/>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Internal Consistency</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Cronbach's alpha: </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0.9237818932460822</a:t>
            </a:r>
            <a:endPar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Inter-rater Consistency</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Fleiss' kappa: </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0.10841501902449105</a:t>
            </a:r>
            <a:endPar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Intra-rater Consistency</a:t>
            </a:r>
          </a:p>
          <a:p>
            <a:pPr marL="719455" lvl="1" indent="-269875"/>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p:txBody>
      </p:sp>
      <p:pic>
        <p:nvPicPr>
          <p:cNvPr id="4" name="Picture 4" descr="Text&#10;&#10;Description automatically generated">
            <a:extLst>
              <a:ext uri="{FF2B5EF4-FFF2-40B4-BE49-F238E27FC236}">
                <a16:creationId xmlns:a16="http://schemas.microsoft.com/office/drawing/2014/main" id="{FDB6DDC4-0462-598B-8DAF-2E9AFB8C3311}"/>
              </a:ext>
            </a:extLst>
          </p:cNvPr>
          <p:cNvPicPr>
            <a:picLocks noChangeAspect="1"/>
          </p:cNvPicPr>
          <p:nvPr/>
        </p:nvPicPr>
        <p:blipFill>
          <a:blip r:embed="rId3"/>
          <a:stretch>
            <a:fillRect/>
          </a:stretch>
        </p:blipFill>
        <p:spPr>
          <a:xfrm>
            <a:off x="5176709" y="3214216"/>
            <a:ext cx="5250075" cy="1850651"/>
          </a:xfrm>
          <a:prstGeom prst="rect">
            <a:avLst/>
          </a:prstGeom>
        </p:spPr>
      </p:pic>
    </p:spTree>
    <p:extLst>
      <p:ext uri="{BB962C8B-B14F-4D97-AF65-F5344CB8AC3E}">
        <p14:creationId xmlns:p14="http://schemas.microsoft.com/office/powerpoint/2010/main" val="276299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E41F-DC6A-BF23-7CF0-A2705915C1F5}"/>
              </a:ext>
            </a:extLst>
          </p:cNvPr>
          <p:cNvSpPr>
            <a:spLocks noGrp="1"/>
          </p:cNvSpPr>
          <p:nvPr>
            <p:ph type="title"/>
          </p:nvPr>
        </p:nvSpPr>
        <p:spPr>
          <a:xfrm>
            <a:off x="913795" y="609600"/>
            <a:ext cx="10353762" cy="1257300"/>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Outlier Detection</a:t>
            </a:r>
            <a:endParaRPr lang="en-US"/>
          </a:p>
        </p:txBody>
      </p:sp>
      <p:graphicFrame>
        <p:nvGraphicFramePr>
          <p:cNvPr id="12" name="Content Placeholder 2">
            <a:extLst>
              <a:ext uri="{FF2B5EF4-FFF2-40B4-BE49-F238E27FC236}">
                <a16:creationId xmlns:a16="http://schemas.microsoft.com/office/drawing/2014/main" id="{2DF46D4D-34AE-24E9-F80A-65F06F51874D}"/>
              </a:ext>
            </a:extLst>
          </p:cNvPr>
          <p:cNvGraphicFramePr>
            <a:graphicFrameLocks noGrp="1"/>
          </p:cNvGraphicFramePr>
          <p:nvPr>
            <p:ph idx="1"/>
            <p:extLst>
              <p:ext uri="{D42A27DB-BD31-4B8C-83A1-F6EECF244321}">
                <p14:modId xmlns:p14="http://schemas.microsoft.com/office/powerpoint/2010/main" val="176703206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7560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6E2298E0-ED55-A1D6-21EE-17CF229E7123}"/>
              </a:ext>
            </a:extLst>
          </p:cNvPr>
          <p:cNvPicPr>
            <a:picLocks noChangeAspect="1"/>
          </p:cNvPicPr>
          <p:nvPr/>
        </p:nvPicPr>
        <p:blipFill rotWithShape="1">
          <a:blip r:embed="rId3">
            <a:alphaModFix amt="35000"/>
          </a:blip>
          <a:srcRect t="1414" b="14317"/>
          <a:stretch/>
        </p:blipFill>
        <p:spPr>
          <a:xfrm>
            <a:off x="20" y="10"/>
            <a:ext cx="12191980" cy="6857990"/>
          </a:xfrm>
          <a:prstGeom prst="rect">
            <a:avLst/>
          </a:prstGeom>
        </p:spPr>
      </p:pic>
      <p:sp>
        <p:nvSpPr>
          <p:cNvPr id="2" name="Title 1">
            <a:extLst>
              <a:ext uri="{FF2B5EF4-FFF2-40B4-BE49-F238E27FC236}">
                <a16:creationId xmlns:a16="http://schemas.microsoft.com/office/drawing/2014/main" id="{29DDF94B-9292-DB42-D947-838DFC890E48}"/>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Results</a:t>
            </a:r>
          </a:p>
        </p:txBody>
      </p:sp>
      <p:sp>
        <p:nvSpPr>
          <p:cNvPr id="3" name="Text Placeholder 2">
            <a:extLst>
              <a:ext uri="{FF2B5EF4-FFF2-40B4-BE49-F238E27FC236}">
                <a16:creationId xmlns:a16="http://schemas.microsoft.com/office/drawing/2014/main" id="{B960472F-89B2-0504-AE4F-93B57169B2E2}"/>
              </a:ext>
            </a:extLst>
          </p:cNvPr>
          <p:cNvSpPr>
            <a:spLocks noGrp="1"/>
          </p:cNvSpPr>
          <p:nvPr>
            <p:ph type="body" idx="1"/>
          </p:nvPr>
        </p:nvSpPr>
        <p:spPr>
          <a:xfrm>
            <a:off x="1370693" y="3773489"/>
            <a:ext cx="9440034" cy="1049867"/>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17503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1B19F-701D-6CDB-00B8-2F1ED02FFF2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Nationalism score for each quote</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ox and whisker chart&#10;&#10;Description automatically generated">
            <a:extLst>
              <a:ext uri="{FF2B5EF4-FFF2-40B4-BE49-F238E27FC236}">
                <a16:creationId xmlns:a16="http://schemas.microsoft.com/office/drawing/2014/main" id="{E18CE8C5-DF14-C814-1F1C-F08D4431C63F}"/>
              </a:ext>
            </a:extLst>
          </p:cNvPr>
          <p:cNvPicPr>
            <a:picLocks noGrp="1" noChangeAspect="1"/>
          </p:cNvPicPr>
          <p:nvPr>
            <p:ph idx="1"/>
          </p:nvPr>
        </p:nvPicPr>
        <p:blipFill>
          <a:blip r:embed="rId3"/>
          <a:stretch>
            <a:fillRect/>
          </a:stretch>
        </p:blipFill>
        <p:spPr>
          <a:xfrm>
            <a:off x="5324315" y="1213334"/>
            <a:ext cx="6197668" cy="4431332"/>
          </a:xfrm>
          <a:prstGeom prst="rect">
            <a:avLst/>
          </a:prstGeom>
        </p:spPr>
      </p:pic>
    </p:spTree>
    <p:extLst>
      <p:ext uri="{BB962C8B-B14F-4D97-AF65-F5344CB8AC3E}">
        <p14:creationId xmlns:p14="http://schemas.microsoft.com/office/powerpoint/2010/main" val="2052212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5F4984-D858-96C2-6D7C-535D1C106ED9}"/>
              </a:ext>
            </a:extLst>
          </p:cNvPr>
          <p:cNvSpPr>
            <a:spLocks noGrp="1"/>
          </p:cNvSpPr>
          <p:nvPr>
            <p:ph type="ctrTitle"/>
          </p:nvPr>
        </p:nvSpPr>
        <p:spPr>
          <a:xfrm>
            <a:off x="1008889" y="1097280"/>
            <a:ext cx="6043875" cy="4626864"/>
          </a:xfrm>
        </p:spPr>
        <p:txBody>
          <a:bodyPr anchor="ctr">
            <a:normAutofit/>
          </a:bodyPr>
          <a:lstStyle/>
          <a:p>
            <a:pPr algn="r"/>
            <a:r>
              <a:rPr lang="en-US" sz="4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Does the nationalistic rhetoric employed by Conservative leaders different from Liberal leaders in contemporary global politics affect listeners differently?</a:t>
            </a:r>
            <a:endParaRPr lang="en-US" sz="4600">
              <a:solidFill>
                <a:schemeClr val="tx1"/>
              </a:solidFill>
            </a:endParaRPr>
          </a:p>
        </p:txBody>
      </p:sp>
      <p:sp>
        <p:nvSpPr>
          <p:cNvPr id="3" name="Subtitle 2">
            <a:extLst>
              <a:ext uri="{FF2B5EF4-FFF2-40B4-BE49-F238E27FC236}">
                <a16:creationId xmlns:a16="http://schemas.microsoft.com/office/drawing/2014/main" id="{2D0ABEDF-2D8C-00F1-391F-089ECFFC85D5}"/>
              </a:ext>
            </a:extLst>
          </p:cNvPr>
          <p:cNvSpPr>
            <a:spLocks noGrp="1"/>
          </p:cNvSpPr>
          <p:nvPr>
            <p:ph type="subTitle" idx="1"/>
          </p:nvPr>
        </p:nvSpPr>
        <p:spPr>
          <a:xfrm>
            <a:off x="8022028" y="1097280"/>
            <a:ext cx="3256177" cy="4626863"/>
          </a:xfrm>
        </p:spPr>
        <p:txBody>
          <a:bodyPr anchor="ct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A survey study from the public side</a:t>
            </a:r>
          </a:p>
        </p:txBody>
      </p:sp>
      <p:cxnSp>
        <p:nvCxnSpPr>
          <p:cNvPr id="21" name="Straight Connector 20">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04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260C7-E880-D519-8D18-CEEAF7BC15DB}"/>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Correlating Phase 2 with Phase 3</a:t>
            </a:r>
          </a:p>
        </p:txBody>
      </p:sp>
      <p:sp>
        <p:nvSpPr>
          <p:cNvPr id="15"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 qr code, square&#10;&#10;Description automatically generated">
            <a:extLst>
              <a:ext uri="{FF2B5EF4-FFF2-40B4-BE49-F238E27FC236}">
                <a16:creationId xmlns:a16="http://schemas.microsoft.com/office/drawing/2014/main" id="{75225511-917C-596C-742D-C40EAC5B7BA0}"/>
              </a:ext>
            </a:extLst>
          </p:cNvPr>
          <p:cNvPicPr>
            <a:picLocks noGrp="1" noChangeAspect="1"/>
          </p:cNvPicPr>
          <p:nvPr>
            <p:ph idx="1"/>
          </p:nvPr>
        </p:nvPicPr>
        <p:blipFill>
          <a:blip r:embed="rId3"/>
          <a:stretch>
            <a:fillRect/>
          </a:stretch>
        </p:blipFill>
        <p:spPr>
          <a:xfrm>
            <a:off x="6867346" y="609600"/>
            <a:ext cx="3111606" cy="5638800"/>
          </a:xfrm>
          <a:prstGeom prst="rect">
            <a:avLst/>
          </a:prstGeom>
        </p:spPr>
      </p:pic>
      <p:sp>
        <p:nvSpPr>
          <p:cNvPr id="5" name="TextBox 4">
            <a:extLst>
              <a:ext uri="{FF2B5EF4-FFF2-40B4-BE49-F238E27FC236}">
                <a16:creationId xmlns:a16="http://schemas.microsoft.com/office/drawing/2014/main" id="{605948B8-34F1-12A6-52A7-6ADFC2FDEAAA}"/>
              </a:ext>
            </a:extLst>
          </p:cNvPr>
          <p:cNvSpPr txBox="1"/>
          <p:nvPr/>
        </p:nvSpPr>
        <p:spPr>
          <a:xfrm>
            <a:off x="118752" y="5601194"/>
            <a:ext cx="33745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Yellow: Liberal as Conservative</a:t>
            </a:r>
          </a:p>
          <a:p>
            <a:r>
              <a:rPr lang="en-US" dirty="0"/>
              <a:t>Green: Conservative as Liberal</a:t>
            </a:r>
          </a:p>
        </p:txBody>
      </p:sp>
    </p:spTree>
    <p:extLst>
      <p:ext uri="{BB962C8B-B14F-4D97-AF65-F5344CB8AC3E}">
        <p14:creationId xmlns:p14="http://schemas.microsoft.com/office/powerpoint/2010/main" val="2022197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0099E-7246-EC0E-CCF4-A963D069CC76}"/>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Summarizing the Scores</a:t>
            </a:r>
          </a:p>
        </p:txBody>
      </p:sp>
      <p:pic>
        <p:nvPicPr>
          <p:cNvPr id="13" name="Picture 12">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4" descr="Chart, bar chart&#10;&#10;Description automatically generated">
            <a:extLst>
              <a:ext uri="{FF2B5EF4-FFF2-40B4-BE49-F238E27FC236}">
                <a16:creationId xmlns:a16="http://schemas.microsoft.com/office/drawing/2014/main" id="{F56AD7CF-E7A3-4A12-0B26-BD14031F73E1}"/>
              </a:ext>
            </a:extLst>
          </p:cNvPr>
          <p:cNvPicPr>
            <a:picLocks noGrp="1" noChangeAspect="1"/>
          </p:cNvPicPr>
          <p:nvPr>
            <p:ph idx="1"/>
          </p:nvPr>
        </p:nvPicPr>
        <p:blipFill>
          <a:blip r:embed="rId4"/>
          <a:stretch>
            <a:fillRect/>
          </a:stretch>
        </p:blipFill>
        <p:spPr>
          <a:xfrm>
            <a:off x="949761" y="643468"/>
            <a:ext cx="4824504" cy="3303737"/>
          </a:xfrm>
          <a:prstGeom prst="rect">
            <a:avLst/>
          </a:prstGeom>
        </p:spPr>
      </p:pic>
      <p:cxnSp>
        <p:nvCxnSpPr>
          <p:cNvPr id="15" name="Straight Connector 14">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5" name="Picture 5" descr="Chart, bar chart&#10;&#10;Description automatically generated">
            <a:extLst>
              <a:ext uri="{FF2B5EF4-FFF2-40B4-BE49-F238E27FC236}">
                <a16:creationId xmlns:a16="http://schemas.microsoft.com/office/drawing/2014/main" id="{EEF877B1-5CA0-B85C-7537-793E32835C8D}"/>
              </a:ext>
            </a:extLst>
          </p:cNvPr>
          <p:cNvPicPr>
            <a:picLocks noChangeAspect="1"/>
          </p:cNvPicPr>
          <p:nvPr/>
        </p:nvPicPr>
        <p:blipFill>
          <a:blip r:embed="rId5"/>
          <a:stretch>
            <a:fillRect/>
          </a:stretch>
        </p:blipFill>
        <p:spPr>
          <a:xfrm>
            <a:off x="6417733" y="643468"/>
            <a:ext cx="4824504" cy="3303737"/>
          </a:xfrm>
          <a:prstGeom prst="rect">
            <a:avLst/>
          </a:prstGeom>
        </p:spPr>
      </p:pic>
      <p:sp>
        <p:nvSpPr>
          <p:cNvPr id="6" name="TextBox 5">
            <a:extLst>
              <a:ext uri="{FF2B5EF4-FFF2-40B4-BE49-F238E27FC236}">
                <a16:creationId xmlns:a16="http://schemas.microsoft.com/office/drawing/2014/main" id="{5FA3E690-F3CB-739F-6BAC-D58E303D2E2C}"/>
              </a:ext>
            </a:extLst>
          </p:cNvPr>
          <p:cNvSpPr txBox="1"/>
          <p:nvPr/>
        </p:nvSpPr>
        <p:spPr>
          <a:xfrm>
            <a:off x="1395350" y="4829298"/>
            <a:ext cx="2513610" cy="376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7" name="TextBox 6">
            <a:extLst>
              <a:ext uri="{FF2B5EF4-FFF2-40B4-BE49-F238E27FC236}">
                <a16:creationId xmlns:a16="http://schemas.microsoft.com/office/drawing/2014/main" id="{DDC8910D-E73F-0119-54A0-0A57EE314FCF}"/>
              </a:ext>
            </a:extLst>
          </p:cNvPr>
          <p:cNvSpPr txBox="1"/>
          <p:nvPr/>
        </p:nvSpPr>
        <p:spPr>
          <a:xfrm>
            <a:off x="1850571" y="257298"/>
            <a:ext cx="34933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Conservative</a:t>
            </a:r>
            <a:endParaRPr lang="en-US"/>
          </a:p>
        </p:txBody>
      </p:sp>
      <p:sp>
        <p:nvSpPr>
          <p:cNvPr id="8" name="TextBox 7">
            <a:extLst>
              <a:ext uri="{FF2B5EF4-FFF2-40B4-BE49-F238E27FC236}">
                <a16:creationId xmlns:a16="http://schemas.microsoft.com/office/drawing/2014/main" id="{ED4E6B49-66D4-76A4-CD5F-8FB1ED44B05B}"/>
              </a:ext>
            </a:extLst>
          </p:cNvPr>
          <p:cNvSpPr txBox="1"/>
          <p:nvPr/>
        </p:nvSpPr>
        <p:spPr>
          <a:xfrm>
            <a:off x="7204363" y="257298"/>
            <a:ext cx="3364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Liberal</a:t>
            </a:r>
          </a:p>
        </p:txBody>
      </p:sp>
      <p:sp>
        <p:nvSpPr>
          <p:cNvPr id="9" name="TextBox 8">
            <a:extLst>
              <a:ext uri="{FF2B5EF4-FFF2-40B4-BE49-F238E27FC236}">
                <a16:creationId xmlns:a16="http://schemas.microsoft.com/office/drawing/2014/main" id="{6049EA6F-2D71-2CD9-6487-FDE963336794}"/>
              </a:ext>
            </a:extLst>
          </p:cNvPr>
          <p:cNvSpPr txBox="1"/>
          <p:nvPr/>
        </p:nvSpPr>
        <p:spPr>
          <a:xfrm>
            <a:off x="3641766" y="5620986"/>
            <a:ext cx="49183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Difference in Medians : 0.5</a:t>
            </a:r>
          </a:p>
        </p:txBody>
      </p:sp>
    </p:spTree>
    <p:extLst>
      <p:ext uri="{BB962C8B-B14F-4D97-AF65-F5344CB8AC3E}">
        <p14:creationId xmlns:p14="http://schemas.microsoft.com/office/powerpoint/2010/main" val="3584069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D0E1-A6DE-ECB1-4851-F4F677F395FB}"/>
              </a:ext>
            </a:extLst>
          </p:cNvPr>
          <p:cNvSpPr>
            <a:spLocks noGrp="1"/>
          </p:cNvSpPr>
          <p:nvPr>
            <p:ph type="title"/>
          </p:nvPr>
        </p:nvSpPr>
        <p:spPr/>
        <p:txBody>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Final Conclusions</a:t>
            </a:r>
            <a:endParaRPr lang="en-US" dirty="0"/>
          </a:p>
        </p:txBody>
      </p:sp>
      <p:sp>
        <p:nvSpPr>
          <p:cNvPr id="3" name="Content Placeholder 2">
            <a:extLst>
              <a:ext uri="{FF2B5EF4-FFF2-40B4-BE49-F238E27FC236}">
                <a16:creationId xmlns:a16="http://schemas.microsoft.com/office/drawing/2014/main" id="{92A076D5-0AEC-EFA4-8228-B16D3B254C93}"/>
              </a:ext>
            </a:extLst>
          </p:cNvPr>
          <p:cNvSpPr>
            <a:spLocks noGrp="1"/>
          </p:cNvSpPr>
          <p:nvPr>
            <p:ph idx="1"/>
          </p:nvPr>
        </p:nvSpPr>
        <p:spPr/>
        <p:txBody>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There is a variation showing Conservative rhetoric to be more perceivably nationalistic than Liberalist rhetoric.</a:t>
            </a: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The observations and analyses show results that mirror premises and conclusions of the literature reviewed.</a:t>
            </a:r>
          </a:p>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The political biases assessed were never used as the sample group was found to be homogeneous.</a:t>
            </a:r>
          </a:p>
        </p:txBody>
      </p:sp>
    </p:spTree>
    <p:extLst>
      <p:ext uri="{BB962C8B-B14F-4D97-AF65-F5344CB8AC3E}">
        <p14:creationId xmlns:p14="http://schemas.microsoft.com/office/powerpoint/2010/main" val="1188442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7B24-DC2C-6C6B-CE6B-20B2E42B0F5C}"/>
              </a:ext>
            </a:extLst>
          </p:cNvPr>
          <p:cNvSpPr>
            <a:spLocks noGrp="1"/>
          </p:cNvSpPr>
          <p:nvPr>
            <p:ph type="title"/>
          </p:nvPr>
        </p:nvSpPr>
        <p:spPr/>
        <p:txBody>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Thank You</a:t>
            </a:r>
            <a:endParaRPr lang="en-US" dirty="0"/>
          </a:p>
        </p:txBody>
      </p:sp>
      <p:sp>
        <p:nvSpPr>
          <p:cNvPr id="3" name="Text Placeholder 2">
            <a:extLst>
              <a:ext uri="{FF2B5EF4-FFF2-40B4-BE49-F238E27FC236}">
                <a16:creationId xmlns:a16="http://schemas.microsoft.com/office/drawing/2014/main" id="{303E06B6-B800-6E9A-8FDB-7344BD3591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7674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5F4984-D858-96C2-6D7C-535D1C106ED9}"/>
              </a:ext>
            </a:extLst>
          </p:cNvPr>
          <p:cNvSpPr>
            <a:spLocks noGrp="1"/>
          </p:cNvSpPr>
          <p:nvPr>
            <p:ph type="ctrTitle"/>
          </p:nvPr>
        </p:nvSpPr>
        <p:spPr>
          <a:xfrm>
            <a:off x="1008889" y="1097280"/>
            <a:ext cx="6043875" cy="4626864"/>
          </a:xfrm>
        </p:spPr>
        <p:txBody>
          <a:bodyPr anchor="ctr">
            <a:normAutofit/>
          </a:bodyPr>
          <a:lstStyle/>
          <a:p>
            <a:r>
              <a:rPr lang="en-US" sz="46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There is a qualitative difference between the way nationalistic rhetoric is used in Conservative politics as opposed to Liberalist Politics </a:t>
            </a:r>
          </a:p>
        </p:txBody>
      </p:sp>
      <p:sp>
        <p:nvSpPr>
          <p:cNvPr id="3" name="Subtitle 2">
            <a:extLst>
              <a:ext uri="{FF2B5EF4-FFF2-40B4-BE49-F238E27FC236}">
                <a16:creationId xmlns:a16="http://schemas.microsoft.com/office/drawing/2014/main" id="{2D0ABEDF-2D8C-00F1-391F-089ECFFC85D5}"/>
              </a:ext>
            </a:extLst>
          </p:cNvPr>
          <p:cNvSpPr>
            <a:spLocks noGrp="1"/>
          </p:cNvSpPr>
          <p:nvPr>
            <p:ph type="subTitle" idx="1"/>
          </p:nvPr>
        </p:nvSpPr>
        <p:spPr>
          <a:xfrm>
            <a:off x="8022028" y="1097280"/>
            <a:ext cx="3256177" cy="4626863"/>
          </a:xfrm>
        </p:spPr>
        <p:txBody>
          <a:bodyPr anchor="ctr">
            <a:normAutofit/>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Hypothesis</a:t>
            </a:r>
          </a:p>
        </p:txBody>
      </p:sp>
      <p:cxnSp>
        <p:nvCxnSpPr>
          <p:cNvPr id="21" name="Straight Connector 20">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93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Reading a book and drinking coffee on the table">
            <a:extLst>
              <a:ext uri="{FF2B5EF4-FFF2-40B4-BE49-F238E27FC236}">
                <a16:creationId xmlns:a16="http://schemas.microsoft.com/office/drawing/2014/main" id="{FE0BE49A-8A17-3B58-2629-B15133347DEC}"/>
              </a:ext>
            </a:extLst>
          </p:cNvPr>
          <p:cNvPicPr>
            <a:picLocks noChangeAspect="1"/>
          </p:cNvPicPr>
          <p:nvPr/>
        </p:nvPicPr>
        <p:blipFill rotWithShape="1">
          <a:blip r:embed="rId3">
            <a:alphaModFix amt="35000"/>
          </a:blip>
          <a:srcRect t="616" r="-2" b="15048"/>
          <a:stretch/>
        </p:blipFill>
        <p:spPr>
          <a:xfrm>
            <a:off x="20" y="10"/>
            <a:ext cx="12191980" cy="6857990"/>
          </a:xfrm>
          <a:prstGeom prst="rect">
            <a:avLst/>
          </a:prstGeom>
        </p:spPr>
      </p:pic>
      <p:sp>
        <p:nvSpPr>
          <p:cNvPr id="2" name="Title 1">
            <a:extLst>
              <a:ext uri="{FF2B5EF4-FFF2-40B4-BE49-F238E27FC236}">
                <a16:creationId xmlns:a16="http://schemas.microsoft.com/office/drawing/2014/main" id="{470E710F-F757-9B24-8436-F4E9C7B1AD0A}"/>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Literature Review</a:t>
            </a:r>
          </a:p>
        </p:txBody>
      </p:sp>
      <p:sp>
        <p:nvSpPr>
          <p:cNvPr id="3" name="Text Placeholder 2">
            <a:extLst>
              <a:ext uri="{FF2B5EF4-FFF2-40B4-BE49-F238E27FC236}">
                <a16:creationId xmlns:a16="http://schemas.microsoft.com/office/drawing/2014/main" id="{25B3409E-6BBA-C202-415D-975C42B46BE1}"/>
              </a:ext>
            </a:extLst>
          </p:cNvPr>
          <p:cNvSpPr>
            <a:spLocks noGrp="1"/>
          </p:cNvSpPr>
          <p:nvPr>
            <p:ph type="body" idx="1"/>
          </p:nvPr>
        </p:nvSpPr>
        <p:spPr>
          <a:xfrm>
            <a:off x="1370693" y="3773489"/>
            <a:ext cx="9440034" cy="1049867"/>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1834095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1FE0B3-D641-EB67-93B1-C87FFA4D1603}"/>
              </a:ext>
            </a:extLst>
          </p:cNvPr>
          <p:cNvSpPr>
            <a:spLocks noGrp="1"/>
          </p:cNvSpPr>
          <p:nvPr>
            <p:ph idx="1"/>
          </p:nvPr>
        </p:nvSpPr>
        <p:spPr>
          <a:xfrm>
            <a:off x="5307765" y="963507"/>
            <a:ext cx="5959791" cy="5233434"/>
          </a:xfrm>
          <a:effectLst/>
        </p:spPr>
        <p:txBody>
          <a:bodyPr anchor="ctr">
            <a:normAutofit/>
          </a:bodyPr>
          <a:lstStyle/>
          <a:p>
            <a:pPr indent="-305435">
              <a:lnSpc>
                <a:spcPct val="100000"/>
              </a:lnSpc>
            </a:pP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Huntington, S. P. (1999). Robust nationalism. </a:t>
            </a:r>
            <a:r>
              <a:rPr lang="en-US" sz="1600"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The National Interest</a:t>
            </a: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 (58), 31-40.</a:t>
            </a:r>
          </a:p>
          <a:p>
            <a:pPr indent="-305435">
              <a:lnSpc>
                <a:spcPct val="100000"/>
              </a:lnSpc>
            </a:pP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Stanley, J. (2020). </a:t>
            </a:r>
            <a:r>
              <a:rPr lang="en-US" sz="1600"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How Fascism Works: The Politics of Us and Them</a:t>
            </a: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 Random House Publishing Group</a:t>
            </a:r>
          </a:p>
          <a:p>
            <a:pPr indent="-305435">
              <a:lnSpc>
                <a:spcPct val="100000"/>
              </a:lnSpc>
            </a:pP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Lægaard, S. (2007). Liberal nationalism and the nationalisation of liberal values. </a:t>
            </a:r>
            <a:r>
              <a:rPr lang="en-US" sz="1600"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Nations and Nationalism</a:t>
            </a: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 </a:t>
            </a:r>
            <a:r>
              <a:rPr lang="en-US" sz="1600"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13</a:t>
            </a: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(1), 37-55.</a:t>
            </a:r>
          </a:p>
          <a:p>
            <a:pPr indent="-305435">
              <a:lnSpc>
                <a:spcPct val="100000"/>
              </a:lnSpc>
            </a:pP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Gellner, E. (1991). Nationalism and politics in Eastern Europe. </a:t>
            </a:r>
            <a:r>
              <a:rPr lang="en-US" sz="1600"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New Left Review</a:t>
            </a: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 </a:t>
            </a:r>
            <a:r>
              <a:rPr lang="en-US" sz="1600"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189</a:t>
            </a: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(5), 127-34.</a:t>
            </a:r>
          </a:p>
          <a:p>
            <a:pPr indent="-305435">
              <a:lnSpc>
                <a:spcPct val="100000"/>
              </a:lnSpc>
            </a:pP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Persson, Mikael &amp; Solevid, Maria. (2013). Measuring Political Participation--Testing Social Desirability Bias in a Web-Survey Experiment. International Journal of Public Opinion Research. 26. 98-112. 10.1093/ijpor/edt002.</a:t>
            </a:r>
          </a:p>
          <a:p>
            <a:pPr indent="-305435">
              <a:lnSpc>
                <a:spcPct val="100000"/>
              </a:lnSpc>
            </a:pP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Bullock, J. G., &amp; Lenz, G. (2019). Partisan bias in surveys. </a:t>
            </a:r>
            <a:r>
              <a:rPr lang="en-US" sz="1600"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Annual Review of Political Science</a:t>
            </a: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 </a:t>
            </a:r>
            <a:r>
              <a:rPr lang="en-US" sz="1600"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22</a:t>
            </a: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 325-342.</a:t>
            </a:r>
            <a:endPar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indent="-305435">
              <a:lnSpc>
                <a:spcPct val="100000"/>
              </a:lnSpc>
            </a:pP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Kasunic, M. (2005). </a:t>
            </a:r>
            <a:r>
              <a:rPr lang="en-US" sz="1600" i="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Designing an effective survey</a:t>
            </a:r>
            <a:r>
              <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 Carnegie-Mellon Univ Pittsburgh PA Software Engineering Inst.</a:t>
            </a:r>
            <a:endPar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indent="-305435">
              <a:lnSpc>
                <a:spcPct val="100000"/>
              </a:lnSpc>
            </a:pPr>
            <a:endPar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indent="-305435">
              <a:lnSpc>
                <a:spcPct val="100000"/>
              </a:lnSpc>
            </a:pPr>
            <a:endPar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indent="-305435">
              <a:lnSpc>
                <a:spcPct val="100000"/>
              </a:lnSpc>
            </a:pPr>
            <a:endParaRPr lang="en-US" sz="16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p:txBody>
      </p:sp>
      <p:sp>
        <p:nvSpPr>
          <p:cNvPr id="4" name="TextBox 3">
            <a:extLst>
              <a:ext uri="{FF2B5EF4-FFF2-40B4-BE49-F238E27FC236}">
                <a16:creationId xmlns:a16="http://schemas.microsoft.com/office/drawing/2014/main" id="{68191C64-6576-C99E-8394-5D7A748DB4B3}"/>
              </a:ext>
            </a:extLst>
          </p:cNvPr>
          <p:cNvSpPr txBox="1"/>
          <p:nvPr/>
        </p:nvSpPr>
        <p:spPr>
          <a:xfrm>
            <a:off x="1207203" y="2730836"/>
            <a:ext cx="3113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The Literature</a:t>
            </a:r>
          </a:p>
        </p:txBody>
      </p:sp>
    </p:spTree>
    <p:extLst>
      <p:ext uri="{BB962C8B-B14F-4D97-AF65-F5344CB8AC3E}">
        <p14:creationId xmlns:p14="http://schemas.microsoft.com/office/powerpoint/2010/main" val="4138871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ABDD9-48C5-02B3-471A-4A28826FE9E7}"/>
              </a:ext>
            </a:extLst>
          </p:cNvPr>
          <p:cNvSpPr>
            <a:spLocks noGrp="1"/>
          </p:cNvSpPr>
          <p:nvPr>
            <p:ph type="title"/>
          </p:nvPr>
        </p:nvSpPr>
        <p:spPr>
          <a:xfrm>
            <a:off x="913795" y="963506"/>
            <a:ext cx="3740815" cy="4827693"/>
          </a:xfrm>
        </p:spPr>
        <p:txBody>
          <a:bodyPr>
            <a:normAutofit/>
          </a:bodyPr>
          <a:lstStyle/>
          <a:p>
            <a:pPr algn="r"/>
            <a:r>
              <a:rPr lang="en-US">
                <a:ln>
                  <a:solidFill>
                    <a:prstClr val="black">
                      <a:lumMod val="75000"/>
                      <a:lumOff val="25000"/>
                      <a:alpha val="10000"/>
                    </a:prstClr>
                  </a:solidFill>
                </a:ln>
                <a:effectLst>
                  <a:outerShdw blurRad="9525" dist="25400" dir="14640000" algn="tl" rotWithShape="0">
                    <a:prstClr val="black">
                      <a:alpha val="30000"/>
                    </a:prstClr>
                  </a:outerShdw>
                </a:effectLst>
              </a:rPr>
              <a:t>Conclusions from the Literature Review</a:t>
            </a:r>
            <a:endParaRPr lang="en-US"/>
          </a:p>
        </p:txBody>
      </p:sp>
      <p:cxnSp>
        <p:nvCxnSpPr>
          <p:cNvPr id="28" name="Straight Connector 27">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727088-04BC-474A-390C-2BD994AF0424}"/>
              </a:ext>
            </a:extLst>
          </p:cNvPr>
          <p:cNvSpPr>
            <a:spLocks noGrp="1"/>
          </p:cNvSpPr>
          <p:nvPr>
            <p:ph idx="1"/>
          </p:nvPr>
        </p:nvSpPr>
        <p:spPr>
          <a:xfrm>
            <a:off x="5307765" y="963507"/>
            <a:ext cx="5959791" cy="4827694"/>
          </a:xfrm>
          <a:effectLst/>
        </p:spPr>
        <p:txBody>
          <a:bodyPr anchor="ctr">
            <a:normAutofit/>
          </a:bodyPr>
          <a:lstStyle/>
          <a:p>
            <a:pPr indent="-305435"/>
            <a:r>
              <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Both Liberalist and Conservatist politics employ Nationalism</a:t>
            </a:r>
          </a:p>
          <a:p>
            <a:pPr indent="-305435"/>
            <a:r>
              <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Nationalism is an effective rhetoric tool</a:t>
            </a:r>
          </a:p>
          <a:p>
            <a:pPr indent="-305435"/>
            <a:r>
              <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Academia suggests that nationalism as a rhetoric technique is associated more to Conservatism than Liberalism</a:t>
            </a:r>
          </a:p>
          <a:p>
            <a:pPr indent="-305435"/>
            <a:r>
              <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The political bias of each participant is a key extraneous variable that needs to be considered during data collection</a:t>
            </a:r>
          </a:p>
          <a:p>
            <a:pPr indent="-305435"/>
            <a:r>
              <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Designing an effective survey is hard</a:t>
            </a:r>
          </a:p>
        </p:txBody>
      </p:sp>
    </p:spTree>
    <p:extLst>
      <p:ext uri="{BB962C8B-B14F-4D97-AF65-F5344CB8AC3E}">
        <p14:creationId xmlns:p14="http://schemas.microsoft.com/office/powerpoint/2010/main" val="396342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4" descr="Survey Images | Free Photos, PNG Stickers, Wallpapers &amp; Backgrounds ...">
            <a:extLst>
              <a:ext uri="{FF2B5EF4-FFF2-40B4-BE49-F238E27FC236}">
                <a16:creationId xmlns:a16="http://schemas.microsoft.com/office/drawing/2014/main" id="{D9E6A344-604D-37B4-C36F-ACB74CBD20B6}"/>
              </a:ext>
            </a:extLst>
          </p:cNvPr>
          <p:cNvPicPr>
            <a:picLocks noChangeAspect="1"/>
          </p:cNvPicPr>
          <p:nvPr/>
        </p:nvPicPr>
        <p:blipFill rotWithShape="1">
          <a:blip r:embed="rId3">
            <a:alphaModFix amt="35000"/>
          </a:blip>
          <a:srcRect b="24497"/>
          <a:stretch/>
        </p:blipFill>
        <p:spPr>
          <a:xfrm>
            <a:off x="20" y="10"/>
            <a:ext cx="12191980" cy="6857990"/>
          </a:xfrm>
          <a:prstGeom prst="rect">
            <a:avLst/>
          </a:prstGeom>
        </p:spPr>
      </p:pic>
      <p:sp>
        <p:nvSpPr>
          <p:cNvPr id="2" name="Title 1">
            <a:extLst>
              <a:ext uri="{FF2B5EF4-FFF2-40B4-BE49-F238E27FC236}">
                <a16:creationId xmlns:a16="http://schemas.microsoft.com/office/drawing/2014/main" id="{E1B56317-7A8B-BEBB-EA65-BFB7B5DE4721}"/>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The Research Instrument</a:t>
            </a:r>
          </a:p>
        </p:txBody>
      </p:sp>
      <p:sp>
        <p:nvSpPr>
          <p:cNvPr id="3" name="Text Placeholder 2">
            <a:extLst>
              <a:ext uri="{FF2B5EF4-FFF2-40B4-BE49-F238E27FC236}">
                <a16:creationId xmlns:a16="http://schemas.microsoft.com/office/drawing/2014/main" id="{F4D93ECE-963C-35E5-D7B1-08E9278F9D9B}"/>
              </a:ext>
            </a:extLst>
          </p:cNvPr>
          <p:cNvSpPr>
            <a:spLocks noGrp="1"/>
          </p:cNvSpPr>
          <p:nvPr>
            <p:ph type="body" idx="1"/>
          </p:nvPr>
        </p:nvSpPr>
        <p:spPr>
          <a:xfrm>
            <a:off x="1370693" y="3773489"/>
            <a:ext cx="9440034" cy="1049867"/>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4156053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70CB8-B57B-862A-49E0-A35C413E797B}"/>
              </a:ext>
            </a:extLst>
          </p:cNvPr>
          <p:cNvSpPr>
            <a:spLocks noGrp="1"/>
          </p:cNvSpPr>
          <p:nvPr>
            <p:ph type="title"/>
          </p:nvPr>
        </p:nvSpPr>
        <p:spPr>
          <a:xfrm>
            <a:off x="913795" y="963506"/>
            <a:ext cx="3740815" cy="4827693"/>
          </a:xfrm>
        </p:spPr>
        <p:txBody>
          <a:bodyPr>
            <a:normAutofit/>
          </a:bodyPr>
          <a:lstStyle/>
          <a:p>
            <a:pPr algn="r"/>
            <a:r>
              <a:rPr lang="en-US">
                <a:ln>
                  <a:solidFill>
                    <a:prstClr val="black">
                      <a:lumMod val="75000"/>
                      <a:lumOff val="25000"/>
                      <a:alpha val="10000"/>
                    </a:prstClr>
                  </a:solidFill>
                </a:ln>
                <a:effectLst>
                  <a:outerShdw blurRad="9525" dist="25400" dir="14640000" algn="tl" rotWithShape="0">
                    <a:prstClr val="black">
                      <a:alpha val="30000"/>
                    </a:prstClr>
                  </a:outerShdw>
                </a:effectLst>
              </a:rPr>
              <a:t>The Basics</a:t>
            </a:r>
            <a:endParaRPr lang="en-US"/>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E89E4D8-6C98-B72C-9C2F-F3162D981B7D}"/>
              </a:ext>
            </a:extLst>
          </p:cNvPr>
          <p:cNvSpPr>
            <a:spLocks noGrp="1"/>
          </p:cNvSpPr>
          <p:nvPr>
            <p:ph idx="1"/>
          </p:nvPr>
        </p:nvSpPr>
        <p:spPr>
          <a:xfrm>
            <a:off x="5475999" y="1319766"/>
            <a:ext cx="5959791" cy="4511019"/>
          </a:xfrm>
          <a:effectLst/>
        </p:spPr>
        <p:txBody>
          <a:bodyPr anchor="ctr">
            <a:normAutofit/>
          </a:bodyPr>
          <a:lstStyle/>
          <a:p>
            <a:pPr indent="-305435">
              <a:lnSpc>
                <a:spcPct val="90000"/>
              </a:lnSpc>
            </a:pPr>
            <a:r>
              <a:rPr lang="en-US" sz="20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Online survey (Google forms)</a:t>
            </a:r>
          </a:p>
          <a:p>
            <a:pPr indent="-305435">
              <a:lnSpc>
                <a:spcPct val="90000"/>
              </a:lnSpc>
            </a:pPr>
            <a:r>
              <a:rPr lang="en-US" sz="20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Participants will act as raters</a:t>
            </a:r>
          </a:p>
          <a:p>
            <a:pPr indent="-305435">
              <a:lnSpc>
                <a:spcPct val="90000"/>
              </a:lnSpc>
            </a:pPr>
            <a:r>
              <a:rPr lang="en-US" sz="20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3-phase survey process</a:t>
            </a:r>
          </a:p>
          <a:p>
            <a:pPr marL="719455" lvl="1" indent="-269875">
              <a:lnSpc>
                <a:spcPct val="90000"/>
              </a:lnSpc>
            </a:pPr>
            <a:r>
              <a:rPr lang="en-US" sz="20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Phase 1: assess biases</a:t>
            </a:r>
          </a:p>
          <a:p>
            <a:pPr marL="719455" lvl="1" indent="-269875">
              <a:lnSpc>
                <a:spcPct val="90000"/>
              </a:lnSpc>
            </a:pPr>
            <a:r>
              <a:rPr lang="en-US" sz="20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Phase 2, 3: data collection</a:t>
            </a:r>
          </a:p>
          <a:p>
            <a:pPr indent="-305435" algn="just">
              <a:lnSpc>
                <a:spcPct val="90000"/>
              </a:lnSpc>
            </a:pPr>
            <a:r>
              <a:rPr lang="en-US" sz="20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Risks involved: As an assessment of each participant's political bias is done, it may lead to slight apprehensions due to a possible conflict with self-opinion and opinions expressed in Phase 1 of the questionnaire.</a:t>
            </a:r>
          </a:p>
          <a:p>
            <a:pPr marL="719455" lvl="1" indent="-269875">
              <a:lnSpc>
                <a:spcPct val="90000"/>
              </a:lnSpc>
            </a:pPr>
            <a:r>
              <a:rPr lang="en-US" sz="20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INFORMED AT THE BEGINNING OF THE SURVEY</a:t>
            </a:r>
          </a:p>
          <a:p>
            <a:pPr indent="-305435">
              <a:lnSpc>
                <a:spcPct val="90000"/>
              </a:lnSpc>
            </a:pPr>
            <a:endParaRPr lang="en-US" sz="17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indent="-305435">
              <a:lnSpc>
                <a:spcPct val="90000"/>
              </a:lnSpc>
            </a:pPr>
            <a:endParaRPr lang="en-US" sz="17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237069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cale, device, wooden, wood&#10;&#10;Description automatically generated">
            <a:extLst>
              <a:ext uri="{FF2B5EF4-FFF2-40B4-BE49-F238E27FC236}">
                <a16:creationId xmlns:a16="http://schemas.microsoft.com/office/drawing/2014/main" id="{F0ABD029-E998-1E40-A8BD-1AA09ECD90D4}"/>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19915" b="19438"/>
          <a:stretch/>
        </p:blipFill>
        <p:spPr>
          <a:xfrm>
            <a:off x="20" y="10"/>
            <a:ext cx="12191980" cy="6857990"/>
          </a:xfrm>
          <a:prstGeom prst="rect">
            <a:avLst/>
          </a:prstGeom>
        </p:spPr>
      </p:pic>
      <p:sp>
        <p:nvSpPr>
          <p:cNvPr id="2" name="Title 1">
            <a:extLst>
              <a:ext uri="{FF2B5EF4-FFF2-40B4-BE49-F238E27FC236}">
                <a16:creationId xmlns:a16="http://schemas.microsoft.com/office/drawing/2014/main" id="{00CA4A2E-1472-C8EB-62FC-E9BE61B1140A}"/>
              </a:ext>
            </a:extLst>
          </p:cNvPr>
          <p:cNvSpPr>
            <a:spLocks noGrp="1"/>
          </p:cNvSpPr>
          <p:nvPr>
            <p:ph type="title"/>
          </p:nvPr>
        </p:nvSpPr>
        <p:spPr>
          <a:xfrm>
            <a:off x="913795" y="609600"/>
            <a:ext cx="10353762" cy="1257300"/>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Phase 1</a:t>
            </a:r>
            <a:endParaRPr lang="en-US"/>
          </a:p>
        </p:txBody>
      </p:sp>
      <p:sp>
        <p:nvSpPr>
          <p:cNvPr id="3" name="Content Placeholder 2">
            <a:extLst>
              <a:ext uri="{FF2B5EF4-FFF2-40B4-BE49-F238E27FC236}">
                <a16:creationId xmlns:a16="http://schemas.microsoft.com/office/drawing/2014/main" id="{1AA81F0B-6533-56D1-F6FA-A6C4FBCDA920}"/>
              </a:ext>
            </a:extLst>
          </p:cNvPr>
          <p:cNvSpPr>
            <a:spLocks noGrp="1"/>
          </p:cNvSpPr>
          <p:nvPr>
            <p:ph idx="1"/>
          </p:nvPr>
        </p:nvSpPr>
        <p:spPr>
          <a:xfrm>
            <a:off x="913795" y="2076450"/>
            <a:ext cx="10353762" cy="3714749"/>
          </a:xfrm>
        </p:spPr>
        <p:txBody>
          <a:bodyPr anchor="ctr">
            <a:normAutofit/>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Meant to assess the political bias of each participant</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A spectrum between Conservatism and Liberalism</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Apolitical, Other options also considered</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Direct question</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Follow up question to ascertain bias</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Opinions on major partisan events</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Objective descriptions of transpired events provided</a:t>
            </a:r>
          </a:p>
        </p:txBody>
      </p:sp>
      <p:sp>
        <p:nvSpPr>
          <p:cNvPr id="5" name="TextBox 4">
            <a:extLst>
              <a:ext uri="{FF2B5EF4-FFF2-40B4-BE49-F238E27FC236}">
                <a16:creationId xmlns:a16="http://schemas.microsoft.com/office/drawing/2014/main" id="{CB64F3FF-A665-013C-152F-659A0D704D37}"/>
              </a:ext>
            </a:extLst>
          </p:cNvPr>
          <p:cNvSpPr txBox="1"/>
          <p:nvPr/>
        </p:nvSpPr>
        <p:spPr>
          <a:xfrm>
            <a:off x="9804808" y="6657945"/>
            <a:ext cx="23871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36994711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AD9097-A2B5-4C04-81F1-551065E5A15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1500D6A-2351-4999-8535-BAEE76BEBBA1}">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54E3773-7FFA-4BE5-A2D7-AF8334D6FE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SlateVTI</vt:lpstr>
      <vt:lpstr>Behavioural Research and Experiment Design Project</vt:lpstr>
      <vt:lpstr>Does the nationalistic rhetoric employed by Conservative leaders different from Liberal leaders in contemporary global politics affect listeners differently?</vt:lpstr>
      <vt:lpstr>There is a qualitative difference between the way nationalistic rhetoric is used in Conservative politics as opposed to Liberalist Politics </vt:lpstr>
      <vt:lpstr>Literature Review</vt:lpstr>
      <vt:lpstr>PowerPoint Presentation</vt:lpstr>
      <vt:lpstr>Conclusions from the Literature Review</vt:lpstr>
      <vt:lpstr>The Research Instrument</vt:lpstr>
      <vt:lpstr>The Basics</vt:lpstr>
      <vt:lpstr>Phase 1</vt:lpstr>
      <vt:lpstr>Phase 2</vt:lpstr>
      <vt:lpstr>Phase 3</vt:lpstr>
      <vt:lpstr>The Quotes</vt:lpstr>
      <vt:lpstr>Background information</vt:lpstr>
      <vt:lpstr>Examples:</vt:lpstr>
      <vt:lpstr>Reliabilty of the Research Instrument</vt:lpstr>
      <vt:lpstr>Internal Consistency</vt:lpstr>
      <vt:lpstr>Outlier Detection</vt:lpstr>
      <vt:lpstr>Results</vt:lpstr>
      <vt:lpstr>Nationalism score for each quote</vt:lpstr>
      <vt:lpstr>Correlating Phase 2 with Phase 3</vt:lpstr>
      <vt:lpstr>Summarizing the Scores</vt:lpstr>
      <vt:lpstr>Final 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
  <cp:revision>294</cp:revision>
  <dcterms:created xsi:type="dcterms:W3CDTF">2022-11-14T15:54:07Z</dcterms:created>
  <dcterms:modified xsi:type="dcterms:W3CDTF">2022-11-15T04:27:45Z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